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188" r:id="rId1"/>
  </p:sldMasterIdLst>
  <p:notesMasterIdLst>
    <p:notesMasterId r:id="rId30"/>
  </p:notesMasterIdLst>
  <p:sldIdLst>
    <p:sldId id="300" r:id="rId2"/>
    <p:sldId id="298" r:id="rId3"/>
    <p:sldId id="328" r:id="rId4"/>
    <p:sldId id="336" r:id="rId5"/>
    <p:sldId id="329" r:id="rId6"/>
    <p:sldId id="332" r:id="rId7"/>
    <p:sldId id="333" r:id="rId8"/>
    <p:sldId id="334" r:id="rId9"/>
    <p:sldId id="335" r:id="rId10"/>
    <p:sldId id="277" r:id="rId11"/>
    <p:sldId id="282" r:id="rId12"/>
    <p:sldId id="283" r:id="rId13"/>
    <p:sldId id="339" r:id="rId14"/>
    <p:sldId id="340" r:id="rId15"/>
    <p:sldId id="341" r:id="rId16"/>
    <p:sldId id="342" r:id="rId17"/>
    <p:sldId id="343" r:id="rId18"/>
    <p:sldId id="344" r:id="rId19"/>
    <p:sldId id="352" r:id="rId20"/>
    <p:sldId id="353" r:id="rId21"/>
    <p:sldId id="354" r:id="rId22"/>
    <p:sldId id="345" r:id="rId23"/>
    <p:sldId id="346" r:id="rId24"/>
    <p:sldId id="347" r:id="rId25"/>
    <p:sldId id="348" r:id="rId26"/>
    <p:sldId id="349" r:id="rId27"/>
    <p:sldId id="350" r:id="rId28"/>
    <p:sldId id="351"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neem Qaddoura" initials="RQ"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3F3F3F"/>
    <a:srgbClr val="5C5C5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132"/>
      </p:cViewPr>
      <p:guideLst>
        <p:guide orient="horz" pos="2160"/>
        <p:guide pos="2880"/>
      </p:guideLst>
    </p:cSldViewPr>
  </p:slideViewPr>
  <p:notesTextViewPr>
    <p:cViewPr>
      <p:scale>
        <a:sx n="75" d="100"/>
        <a:sy n="7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3D852A-7263-454C-A011-284E0DBE1B25}" type="doc">
      <dgm:prSet loTypeId="urn:microsoft.com/office/officeart/2005/8/layout/radial5" loCatId="cycle" qsTypeId="urn:microsoft.com/office/officeart/2005/8/quickstyle/simple1" qsCatId="simple" csTypeId="urn:microsoft.com/office/officeart/2005/8/colors/accent0_3" csCatId="mainScheme" phldr="1"/>
      <dgm:spPr/>
      <dgm:t>
        <a:bodyPr/>
        <a:lstStyle/>
        <a:p>
          <a:endParaRPr lang="en-GB"/>
        </a:p>
      </dgm:t>
    </dgm:pt>
    <dgm:pt modelId="{4C4D3251-C5AA-4BF9-945A-900CF276714B}">
      <dgm:prSet phldrT="[Text]"/>
      <dgm:spPr/>
      <dgm:t>
        <a:bodyPr/>
        <a:lstStyle/>
        <a:p>
          <a:r>
            <a:rPr lang="ar-JO" b="1" dirty="0"/>
            <a:t>أقسام شبكات التواصل الاجتماعي</a:t>
          </a:r>
          <a:endParaRPr lang="en-GB" b="1" dirty="0"/>
        </a:p>
      </dgm:t>
    </dgm:pt>
    <dgm:pt modelId="{32570CA9-1FF1-4078-93A5-D70534F4F120}" type="parTrans" cxnId="{F6229398-A800-4927-955D-9321F553DEAE}">
      <dgm:prSet/>
      <dgm:spPr/>
      <dgm:t>
        <a:bodyPr/>
        <a:lstStyle/>
        <a:p>
          <a:endParaRPr lang="en-GB" b="1"/>
        </a:p>
      </dgm:t>
    </dgm:pt>
    <dgm:pt modelId="{5F0E20E1-BE5D-4A97-81E9-235F94481B92}" type="sibTrans" cxnId="{F6229398-A800-4927-955D-9321F553DEAE}">
      <dgm:prSet/>
      <dgm:spPr/>
      <dgm:t>
        <a:bodyPr/>
        <a:lstStyle/>
        <a:p>
          <a:endParaRPr lang="en-GB" b="1"/>
        </a:p>
      </dgm:t>
    </dgm:pt>
    <dgm:pt modelId="{75993D72-DDEA-47A3-B87C-107A8998AE47}">
      <dgm:prSet phldrT="[Text]"/>
      <dgm:spPr/>
      <dgm:t>
        <a:bodyPr/>
        <a:lstStyle/>
        <a:p>
          <a:r>
            <a:rPr lang="ar-JO" b="1" dirty="0"/>
            <a:t>أولاً: </a:t>
          </a:r>
          <a:r>
            <a:rPr lang="ar-EG" b="1" i="0" dirty="0"/>
            <a:t>ال</a:t>
          </a:r>
          <a:r>
            <a:rPr lang="ar-JO" b="1" i="0" dirty="0"/>
            <a:t>ا</a:t>
          </a:r>
          <a:r>
            <a:rPr lang="ar-EG" b="1" i="0" dirty="0"/>
            <a:t>تصالات وإيجاد وتبادل المعلومات</a:t>
          </a:r>
          <a:endParaRPr lang="en-GB" b="1" dirty="0"/>
        </a:p>
      </dgm:t>
    </dgm:pt>
    <dgm:pt modelId="{BA82CFB8-2092-4134-8C6E-C02E91028A1F}" type="parTrans" cxnId="{EDA50715-9FE9-4B6F-9944-2236807F3AD0}">
      <dgm:prSet/>
      <dgm:spPr/>
      <dgm:t>
        <a:bodyPr/>
        <a:lstStyle/>
        <a:p>
          <a:endParaRPr lang="en-GB" b="1"/>
        </a:p>
      </dgm:t>
    </dgm:pt>
    <dgm:pt modelId="{704FE82B-21F9-41AF-B987-7644C84C4420}" type="sibTrans" cxnId="{EDA50715-9FE9-4B6F-9944-2236807F3AD0}">
      <dgm:prSet/>
      <dgm:spPr/>
      <dgm:t>
        <a:bodyPr/>
        <a:lstStyle/>
        <a:p>
          <a:endParaRPr lang="en-GB" b="1"/>
        </a:p>
      </dgm:t>
    </dgm:pt>
    <dgm:pt modelId="{68E5C98D-ED07-44BA-8F27-EC0226ED12DD}">
      <dgm:prSet phldrT="[Text]"/>
      <dgm:spPr/>
      <dgm:t>
        <a:bodyPr/>
        <a:lstStyle/>
        <a:p>
          <a:r>
            <a:rPr lang="ar-JO" b="1" dirty="0"/>
            <a:t>ثانياً: </a:t>
          </a:r>
          <a:r>
            <a:rPr lang="ar-EG" b="1" i="0" dirty="0"/>
            <a:t>مواقع التعاون و</a:t>
          </a:r>
          <a:r>
            <a:rPr lang="ar-JO" b="1" i="0" dirty="0"/>
            <a:t>المحتوى التشاركي</a:t>
          </a:r>
          <a:endParaRPr lang="en-GB" b="1" dirty="0"/>
        </a:p>
      </dgm:t>
    </dgm:pt>
    <dgm:pt modelId="{7E019E18-0771-42D3-920B-C3ECABD51DAB}" type="parTrans" cxnId="{B491A66B-2A02-445C-90FA-B93B2DDD5604}">
      <dgm:prSet/>
      <dgm:spPr/>
      <dgm:t>
        <a:bodyPr/>
        <a:lstStyle/>
        <a:p>
          <a:endParaRPr lang="en-GB" b="1"/>
        </a:p>
      </dgm:t>
    </dgm:pt>
    <dgm:pt modelId="{2F487D6D-795A-41BD-9734-49D978DEE079}" type="sibTrans" cxnId="{B491A66B-2A02-445C-90FA-B93B2DDD5604}">
      <dgm:prSet/>
      <dgm:spPr/>
      <dgm:t>
        <a:bodyPr/>
        <a:lstStyle/>
        <a:p>
          <a:endParaRPr lang="en-GB" b="1"/>
        </a:p>
      </dgm:t>
    </dgm:pt>
    <dgm:pt modelId="{E51E676B-3517-4D45-88B5-B052A1F69FA4}">
      <dgm:prSet phldrT="[Text]"/>
      <dgm:spPr/>
      <dgm:t>
        <a:bodyPr/>
        <a:lstStyle/>
        <a:p>
          <a:r>
            <a:rPr lang="ar-JO" b="1" dirty="0"/>
            <a:t>رابعاً: </a:t>
          </a:r>
          <a:r>
            <a:rPr lang="ar-EG" b="1" i="0" dirty="0"/>
            <a:t>مواقع الرأي واستعراض</a:t>
          </a:r>
          <a:r>
            <a:rPr lang="ar-JO" b="1" i="0" dirty="0"/>
            <a:t> السلع</a:t>
          </a:r>
          <a:endParaRPr lang="en-GB" b="1" dirty="0"/>
        </a:p>
      </dgm:t>
    </dgm:pt>
    <dgm:pt modelId="{4FBF5657-10CE-4561-AE0F-3DCDA850B607}" type="parTrans" cxnId="{EE9B4CEC-CD36-449F-AFE9-E05E6782CFEA}">
      <dgm:prSet/>
      <dgm:spPr/>
      <dgm:t>
        <a:bodyPr/>
        <a:lstStyle/>
        <a:p>
          <a:endParaRPr lang="en-GB" b="1"/>
        </a:p>
      </dgm:t>
    </dgm:pt>
    <dgm:pt modelId="{CD8F9851-B960-4429-B6DB-6E4A246EC733}" type="sibTrans" cxnId="{EE9B4CEC-CD36-449F-AFE9-E05E6782CFEA}">
      <dgm:prSet/>
      <dgm:spPr/>
      <dgm:t>
        <a:bodyPr/>
        <a:lstStyle/>
        <a:p>
          <a:endParaRPr lang="en-GB" b="1"/>
        </a:p>
      </dgm:t>
    </dgm:pt>
    <dgm:pt modelId="{AFE65029-D6F1-4258-B06F-78A33D1F2AD1}">
      <dgm:prSet phldrT="[Text]"/>
      <dgm:spPr/>
      <dgm:t>
        <a:bodyPr/>
        <a:lstStyle/>
        <a:p>
          <a:r>
            <a:rPr lang="ar-JO" b="1" dirty="0"/>
            <a:t>خامساً: </a:t>
          </a:r>
          <a:r>
            <a:rPr lang="ar-EG" b="1" i="0" dirty="0"/>
            <a:t>مواقع الترفيه ال</a:t>
          </a:r>
          <a:r>
            <a:rPr lang="ar-JO" b="1" i="0" dirty="0"/>
            <a:t>ا</a:t>
          </a:r>
          <a:r>
            <a:rPr lang="ar-EG" b="1" i="0" dirty="0"/>
            <a:t>جتماعية</a:t>
          </a:r>
          <a:endParaRPr lang="en-GB" b="1" dirty="0"/>
        </a:p>
      </dgm:t>
    </dgm:pt>
    <dgm:pt modelId="{73837E95-26B0-4DF6-971C-A710924198B3}" type="parTrans" cxnId="{C54A5648-9953-4BC3-9D4B-7C51E6765EF0}">
      <dgm:prSet/>
      <dgm:spPr/>
      <dgm:t>
        <a:bodyPr/>
        <a:lstStyle/>
        <a:p>
          <a:endParaRPr lang="en-GB" b="1"/>
        </a:p>
      </dgm:t>
    </dgm:pt>
    <dgm:pt modelId="{8CBCB389-6F89-4B6D-8049-A7E419EB36A9}" type="sibTrans" cxnId="{C54A5648-9953-4BC3-9D4B-7C51E6765EF0}">
      <dgm:prSet/>
      <dgm:spPr/>
      <dgm:t>
        <a:bodyPr/>
        <a:lstStyle/>
        <a:p>
          <a:endParaRPr lang="en-GB" b="1"/>
        </a:p>
      </dgm:t>
    </dgm:pt>
    <dgm:pt modelId="{E99E9637-B05F-4685-90BC-10436CACD5BE}">
      <dgm:prSet/>
      <dgm:spPr/>
      <dgm:t>
        <a:bodyPr/>
        <a:lstStyle/>
        <a:p>
          <a:r>
            <a:rPr lang="ar-JO" b="1" i="0" dirty="0"/>
            <a:t>ثالثاً: </a:t>
          </a:r>
          <a:r>
            <a:rPr lang="ar-EG" b="1" i="0" dirty="0"/>
            <a:t>مواقع الوسائط المتعددة</a:t>
          </a:r>
          <a:r>
            <a:rPr lang="ar-JO" b="1" i="0" dirty="0"/>
            <a:t> </a:t>
          </a:r>
          <a:endParaRPr lang="ar-EG" b="1" dirty="0"/>
        </a:p>
      </dgm:t>
    </dgm:pt>
    <dgm:pt modelId="{7964B263-0D5D-4FE6-8913-18D19E410656}" type="parTrans" cxnId="{8EC3604A-B3D3-41E6-AE18-19C1DD63F5B4}">
      <dgm:prSet/>
      <dgm:spPr/>
      <dgm:t>
        <a:bodyPr/>
        <a:lstStyle/>
        <a:p>
          <a:endParaRPr lang="en-GB" b="1"/>
        </a:p>
      </dgm:t>
    </dgm:pt>
    <dgm:pt modelId="{B569580A-21A2-41A5-B9A1-AA44E01EC2B2}" type="sibTrans" cxnId="{8EC3604A-B3D3-41E6-AE18-19C1DD63F5B4}">
      <dgm:prSet/>
      <dgm:spPr/>
      <dgm:t>
        <a:bodyPr/>
        <a:lstStyle/>
        <a:p>
          <a:endParaRPr lang="en-GB" b="1"/>
        </a:p>
      </dgm:t>
    </dgm:pt>
    <dgm:pt modelId="{93B168AA-D2F9-4D74-8F04-CA3C1D9EAAF3}" type="pres">
      <dgm:prSet presAssocID="{333D852A-7263-454C-A011-284E0DBE1B25}" presName="Name0" presStyleCnt="0">
        <dgm:presLayoutVars>
          <dgm:chMax val="1"/>
          <dgm:dir/>
          <dgm:animLvl val="ctr"/>
          <dgm:resizeHandles val="exact"/>
        </dgm:presLayoutVars>
      </dgm:prSet>
      <dgm:spPr/>
      <dgm:t>
        <a:bodyPr/>
        <a:lstStyle/>
        <a:p>
          <a:endParaRPr lang="en-US"/>
        </a:p>
      </dgm:t>
    </dgm:pt>
    <dgm:pt modelId="{FDFE2DAF-156E-40BB-A5E9-511F0ECA794C}" type="pres">
      <dgm:prSet presAssocID="{4C4D3251-C5AA-4BF9-945A-900CF276714B}" presName="centerShape" presStyleLbl="node0" presStyleIdx="0" presStyleCnt="1" custScaleX="156880" custScaleY="128357"/>
      <dgm:spPr/>
      <dgm:t>
        <a:bodyPr/>
        <a:lstStyle/>
        <a:p>
          <a:endParaRPr lang="en-US"/>
        </a:p>
      </dgm:t>
    </dgm:pt>
    <dgm:pt modelId="{021D82F0-FE5D-4758-96D4-98AEA2C798B7}" type="pres">
      <dgm:prSet presAssocID="{BA82CFB8-2092-4134-8C6E-C02E91028A1F}" presName="parTrans" presStyleLbl="sibTrans2D1" presStyleIdx="0" presStyleCnt="5"/>
      <dgm:spPr/>
      <dgm:t>
        <a:bodyPr/>
        <a:lstStyle/>
        <a:p>
          <a:endParaRPr lang="en-US"/>
        </a:p>
      </dgm:t>
    </dgm:pt>
    <dgm:pt modelId="{5618AE4B-56D9-48DB-AAAC-22ED437CA80D}" type="pres">
      <dgm:prSet presAssocID="{BA82CFB8-2092-4134-8C6E-C02E91028A1F}" presName="connectorText" presStyleLbl="sibTrans2D1" presStyleIdx="0" presStyleCnt="5"/>
      <dgm:spPr/>
      <dgm:t>
        <a:bodyPr/>
        <a:lstStyle/>
        <a:p>
          <a:endParaRPr lang="en-US"/>
        </a:p>
      </dgm:t>
    </dgm:pt>
    <dgm:pt modelId="{C9CF828A-6B28-47D7-BD7E-8C0BDD966622}" type="pres">
      <dgm:prSet presAssocID="{75993D72-DDEA-47A3-B87C-107A8998AE47}" presName="node" presStyleLbl="node1" presStyleIdx="0" presStyleCnt="5" custScaleX="178475">
        <dgm:presLayoutVars>
          <dgm:bulletEnabled val="1"/>
        </dgm:presLayoutVars>
      </dgm:prSet>
      <dgm:spPr/>
      <dgm:t>
        <a:bodyPr/>
        <a:lstStyle/>
        <a:p>
          <a:endParaRPr lang="en-US"/>
        </a:p>
      </dgm:t>
    </dgm:pt>
    <dgm:pt modelId="{2C9E7399-3E73-45FB-82E7-BB0508095A00}" type="pres">
      <dgm:prSet presAssocID="{7E019E18-0771-42D3-920B-C3ECABD51DAB}" presName="parTrans" presStyleLbl="sibTrans2D1" presStyleIdx="1" presStyleCnt="5"/>
      <dgm:spPr/>
      <dgm:t>
        <a:bodyPr/>
        <a:lstStyle/>
        <a:p>
          <a:endParaRPr lang="en-US"/>
        </a:p>
      </dgm:t>
    </dgm:pt>
    <dgm:pt modelId="{9265287F-0CDD-422C-BEC2-F9371DA936C0}" type="pres">
      <dgm:prSet presAssocID="{7E019E18-0771-42D3-920B-C3ECABD51DAB}" presName="connectorText" presStyleLbl="sibTrans2D1" presStyleIdx="1" presStyleCnt="5"/>
      <dgm:spPr/>
      <dgm:t>
        <a:bodyPr/>
        <a:lstStyle/>
        <a:p>
          <a:endParaRPr lang="en-US"/>
        </a:p>
      </dgm:t>
    </dgm:pt>
    <dgm:pt modelId="{01B11BA0-58D5-410B-80BD-C64BEE5A354B}" type="pres">
      <dgm:prSet presAssocID="{68E5C98D-ED07-44BA-8F27-EC0226ED12DD}" presName="node" presStyleLbl="node1" presStyleIdx="1" presStyleCnt="5" custScaleX="171652" custRadScaleRad="128540" custRadScaleInc="11361">
        <dgm:presLayoutVars>
          <dgm:bulletEnabled val="1"/>
        </dgm:presLayoutVars>
      </dgm:prSet>
      <dgm:spPr/>
      <dgm:t>
        <a:bodyPr/>
        <a:lstStyle/>
        <a:p>
          <a:endParaRPr lang="en-US"/>
        </a:p>
      </dgm:t>
    </dgm:pt>
    <dgm:pt modelId="{A2CE268A-09DF-45AA-A10E-8778E9A2EB17}" type="pres">
      <dgm:prSet presAssocID="{7964B263-0D5D-4FE6-8913-18D19E410656}" presName="parTrans" presStyleLbl="sibTrans2D1" presStyleIdx="2" presStyleCnt="5"/>
      <dgm:spPr/>
      <dgm:t>
        <a:bodyPr/>
        <a:lstStyle/>
        <a:p>
          <a:endParaRPr lang="en-US"/>
        </a:p>
      </dgm:t>
    </dgm:pt>
    <dgm:pt modelId="{743EAD9F-B2F9-4F18-A3A2-231B91EC345B}" type="pres">
      <dgm:prSet presAssocID="{7964B263-0D5D-4FE6-8913-18D19E410656}" presName="connectorText" presStyleLbl="sibTrans2D1" presStyleIdx="2" presStyleCnt="5"/>
      <dgm:spPr/>
      <dgm:t>
        <a:bodyPr/>
        <a:lstStyle/>
        <a:p>
          <a:endParaRPr lang="en-US"/>
        </a:p>
      </dgm:t>
    </dgm:pt>
    <dgm:pt modelId="{CA0787A2-93FC-4426-8D2B-6215CA69F667}" type="pres">
      <dgm:prSet presAssocID="{E99E9637-B05F-4685-90BC-10436CACD5BE}" presName="node" presStyleLbl="node1" presStyleIdx="2" presStyleCnt="5" custScaleX="178802" custRadScaleRad="114030" custRadScaleInc="-15571">
        <dgm:presLayoutVars>
          <dgm:bulletEnabled val="1"/>
        </dgm:presLayoutVars>
      </dgm:prSet>
      <dgm:spPr/>
      <dgm:t>
        <a:bodyPr/>
        <a:lstStyle/>
        <a:p>
          <a:endParaRPr lang="en-US"/>
        </a:p>
      </dgm:t>
    </dgm:pt>
    <dgm:pt modelId="{8890C11D-3D4E-43C6-8B74-9C0BEFA52A68}" type="pres">
      <dgm:prSet presAssocID="{4FBF5657-10CE-4561-AE0F-3DCDA850B607}" presName="parTrans" presStyleLbl="sibTrans2D1" presStyleIdx="3" presStyleCnt="5"/>
      <dgm:spPr/>
      <dgm:t>
        <a:bodyPr/>
        <a:lstStyle/>
        <a:p>
          <a:endParaRPr lang="en-US"/>
        </a:p>
      </dgm:t>
    </dgm:pt>
    <dgm:pt modelId="{48A7A9BD-BA49-425C-AF9D-EE2D8C9E318C}" type="pres">
      <dgm:prSet presAssocID="{4FBF5657-10CE-4561-AE0F-3DCDA850B607}" presName="connectorText" presStyleLbl="sibTrans2D1" presStyleIdx="3" presStyleCnt="5"/>
      <dgm:spPr/>
      <dgm:t>
        <a:bodyPr/>
        <a:lstStyle/>
        <a:p>
          <a:endParaRPr lang="en-US"/>
        </a:p>
      </dgm:t>
    </dgm:pt>
    <dgm:pt modelId="{B895A341-6AE1-4C67-AEA9-B30FED233672}" type="pres">
      <dgm:prSet presAssocID="{E51E676B-3517-4D45-88B5-B052A1F69FA4}" presName="node" presStyleLbl="node1" presStyleIdx="3" presStyleCnt="5" custScaleX="167532" custRadScaleRad="116735" custRadScaleInc="19667">
        <dgm:presLayoutVars>
          <dgm:bulletEnabled val="1"/>
        </dgm:presLayoutVars>
      </dgm:prSet>
      <dgm:spPr/>
      <dgm:t>
        <a:bodyPr/>
        <a:lstStyle/>
        <a:p>
          <a:endParaRPr lang="en-US"/>
        </a:p>
      </dgm:t>
    </dgm:pt>
    <dgm:pt modelId="{94B77F0E-28E4-4319-8D6E-0D386B1FFF55}" type="pres">
      <dgm:prSet presAssocID="{73837E95-26B0-4DF6-971C-A710924198B3}" presName="parTrans" presStyleLbl="sibTrans2D1" presStyleIdx="4" presStyleCnt="5"/>
      <dgm:spPr/>
      <dgm:t>
        <a:bodyPr/>
        <a:lstStyle/>
        <a:p>
          <a:endParaRPr lang="en-US"/>
        </a:p>
      </dgm:t>
    </dgm:pt>
    <dgm:pt modelId="{DFA421DA-1F6A-4471-8D78-36B21DF53493}" type="pres">
      <dgm:prSet presAssocID="{73837E95-26B0-4DF6-971C-A710924198B3}" presName="connectorText" presStyleLbl="sibTrans2D1" presStyleIdx="4" presStyleCnt="5"/>
      <dgm:spPr/>
      <dgm:t>
        <a:bodyPr/>
        <a:lstStyle/>
        <a:p>
          <a:endParaRPr lang="en-US"/>
        </a:p>
      </dgm:t>
    </dgm:pt>
    <dgm:pt modelId="{059D4490-4D24-4A98-970C-2B4D08BC1461}" type="pres">
      <dgm:prSet presAssocID="{AFE65029-D6F1-4258-B06F-78A33D1F2AD1}" presName="node" presStyleLbl="node1" presStyleIdx="4" presStyleCnt="5" custScaleX="171007" custRadScaleRad="132528" custRadScaleInc="-14812">
        <dgm:presLayoutVars>
          <dgm:bulletEnabled val="1"/>
        </dgm:presLayoutVars>
      </dgm:prSet>
      <dgm:spPr/>
      <dgm:t>
        <a:bodyPr/>
        <a:lstStyle/>
        <a:p>
          <a:endParaRPr lang="en-US"/>
        </a:p>
      </dgm:t>
    </dgm:pt>
  </dgm:ptLst>
  <dgm:cxnLst>
    <dgm:cxn modelId="{D8F8282E-4A2C-4B7F-A7EC-3E9CF79F8834}" type="presOf" srcId="{68E5C98D-ED07-44BA-8F27-EC0226ED12DD}" destId="{01B11BA0-58D5-410B-80BD-C64BEE5A354B}" srcOrd="0" destOrd="0" presId="urn:microsoft.com/office/officeart/2005/8/layout/radial5"/>
    <dgm:cxn modelId="{F6229398-A800-4927-955D-9321F553DEAE}" srcId="{333D852A-7263-454C-A011-284E0DBE1B25}" destId="{4C4D3251-C5AA-4BF9-945A-900CF276714B}" srcOrd="0" destOrd="0" parTransId="{32570CA9-1FF1-4078-93A5-D70534F4F120}" sibTransId="{5F0E20E1-BE5D-4A97-81E9-235F94481B92}"/>
    <dgm:cxn modelId="{EE9B4CEC-CD36-449F-AFE9-E05E6782CFEA}" srcId="{4C4D3251-C5AA-4BF9-945A-900CF276714B}" destId="{E51E676B-3517-4D45-88B5-B052A1F69FA4}" srcOrd="3" destOrd="0" parTransId="{4FBF5657-10CE-4561-AE0F-3DCDA850B607}" sibTransId="{CD8F9851-B960-4429-B6DB-6E4A246EC733}"/>
    <dgm:cxn modelId="{3A1A709F-CECE-41B2-8C56-AF75F25E0FF8}" type="presOf" srcId="{7964B263-0D5D-4FE6-8913-18D19E410656}" destId="{743EAD9F-B2F9-4F18-A3A2-231B91EC345B}" srcOrd="1" destOrd="0" presId="urn:microsoft.com/office/officeart/2005/8/layout/radial5"/>
    <dgm:cxn modelId="{484FC5BE-11C0-47B4-87DD-FD7984039CEF}" type="presOf" srcId="{75993D72-DDEA-47A3-B87C-107A8998AE47}" destId="{C9CF828A-6B28-47D7-BD7E-8C0BDD966622}" srcOrd="0" destOrd="0" presId="urn:microsoft.com/office/officeart/2005/8/layout/radial5"/>
    <dgm:cxn modelId="{98BC137C-9877-426E-88DE-65677E7250AA}" type="presOf" srcId="{73837E95-26B0-4DF6-971C-A710924198B3}" destId="{DFA421DA-1F6A-4471-8D78-36B21DF53493}" srcOrd="1" destOrd="0" presId="urn:microsoft.com/office/officeart/2005/8/layout/radial5"/>
    <dgm:cxn modelId="{DCC27E7F-C31A-474A-AE6E-02112FEDFF03}" type="presOf" srcId="{7E019E18-0771-42D3-920B-C3ECABD51DAB}" destId="{9265287F-0CDD-422C-BEC2-F9371DA936C0}" srcOrd="1" destOrd="0" presId="urn:microsoft.com/office/officeart/2005/8/layout/radial5"/>
    <dgm:cxn modelId="{418FD80A-AE64-4E26-AF19-6803C5AF0EC9}" type="presOf" srcId="{E99E9637-B05F-4685-90BC-10436CACD5BE}" destId="{CA0787A2-93FC-4426-8D2B-6215CA69F667}" srcOrd="0" destOrd="0" presId="urn:microsoft.com/office/officeart/2005/8/layout/radial5"/>
    <dgm:cxn modelId="{EDA50715-9FE9-4B6F-9944-2236807F3AD0}" srcId="{4C4D3251-C5AA-4BF9-945A-900CF276714B}" destId="{75993D72-DDEA-47A3-B87C-107A8998AE47}" srcOrd="0" destOrd="0" parTransId="{BA82CFB8-2092-4134-8C6E-C02E91028A1F}" sibTransId="{704FE82B-21F9-41AF-B987-7644C84C4420}"/>
    <dgm:cxn modelId="{3C091373-A0D5-49E4-9FFE-7BF791C14187}" type="presOf" srcId="{4C4D3251-C5AA-4BF9-945A-900CF276714B}" destId="{FDFE2DAF-156E-40BB-A5E9-511F0ECA794C}" srcOrd="0" destOrd="0" presId="urn:microsoft.com/office/officeart/2005/8/layout/radial5"/>
    <dgm:cxn modelId="{6EF48AA0-71D1-41E1-8843-CAF7CD748D09}" type="presOf" srcId="{333D852A-7263-454C-A011-284E0DBE1B25}" destId="{93B168AA-D2F9-4D74-8F04-CA3C1D9EAAF3}" srcOrd="0" destOrd="0" presId="urn:microsoft.com/office/officeart/2005/8/layout/radial5"/>
    <dgm:cxn modelId="{0972D1E6-A1E1-4823-8982-86C566C0C6CD}" type="presOf" srcId="{4FBF5657-10CE-4561-AE0F-3DCDA850B607}" destId="{8890C11D-3D4E-43C6-8B74-9C0BEFA52A68}" srcOrd="0" destOrd="0" presId="urn:microsoft.com/office/officeart/2005/8/layout/radial5"/>
    <dgm:cxn modelId="{FE80911D-EA21-4A64-A0E5-2B74239FED97}" type="presOf" srcId="{BA82CFB8-2092-4134-8C6E-C02E91028A1F}" destId="{021D82F0-FE5D-4758-96D4-98AEA2C798B7}" srcOrd="0" destOrd="0" presId="urn:microsoft.com/office/officeart/2005/8/layout/radial5"/>
    <dgm:cxn modelId="{3104F348-3399-4E64-819F-4D7B4E9E3D46}" type="presOf" srcId="{7964B263-0D5D-4FE6-8913-18D19E410656}" destId="{A2CE268A-09DF-45AA-A10E-8778E9A2EB17}" srcOrd="0" destOrd="0" presId="urn:microsoft.com/office/officeart/2005/8/layout/radial5"/>
    <dgm:cxn modelId="{6010162F-8964-4026-8D40-8090117C4CDF}" type="presOf" srcId="{4FBF5657-10CE-4561-AE0F-3DCDA850B607}" destId="{48A7A9BD-BA49-425C-AF9D-EE2D8C9E318C}" srcOrd="1" destOrd="0" presId="urn:microsoft.com/office/officeart/2005/8/layout/radial5"/>
    <dgm:cxn modelId="{A77C6EBD-6D07-4C5C-9C82-025768DAB28C}" type="presOf" srcId="{BA82CFB8-2092-4134-8C6E-C02E91028A1F}" destId="{5618AE4B-56D9-48DB-AAAC-22ED437CA80D}" srcOrd="1" destOrd="0" presId="urn:microsoft.com/office/officeart/2005/8/layout/radial5"/>
    <dgm:cxn modelId="{B491A66B-2A02-445C-90FA-B93B2DDD5604}" srcId="{4C4D3251-C5AA-4BF9-945A-900CF276714B}" destId="{68E5C98D-ED07-44BA-8F27-EC0226ED12DD}" srcOrd="1" destOrd="0" parTransId="{7E019E18-0771-42D3-920B-C3ECABD51DAB}" sibTransId="{2F487D6D-795A-41BD-9734-49D978DEE079}"/>
    <dgm:cxn modelId="{D0AB52E7-07EF-4E46-9817-77E574CCA80E}" type="presOf" srcId="{7E019E18-0771-42D3-920B-C3ECABD51DAB}" destId="{2C9E7399-3E73-45FB-82E7-BB0508095A00}" srcOrd="0" destOrd="0" presId="urn:microsoft.com/office/officeart/2005/8/layout/radial5"/>
    <dgm:cxn modelId="{DFD5CDAC-A524-4178-AC4D-CA510EC450ED}" type="presOf" srcId="{E51E676B-3517-4D45-88B5-B052A1F69FA4}" destId="{B895A341-6AE1-4C67-AEA9-B30FED233672}" srcOrd="0" destOrd="0" presId="urn:microsoft.com/office/officeart/2005/8/layout/radial5"/>
    <dgm:cxn modelId="{84C423A3-DC5A-4F31-8F15-5AEB54A609ED}" type="presOf" srcId="{73837E95-26B0-4DF6-971C-A710924198B3}" destId="{94B77F0E-28E4-4319-8D6E-0D386B1FFF55}" srcOrd="0" destOrd="0" presId="urn:microsoft.com/office/officeart/2005/8/layout/radial5"/>
    <dgm:cxn modelId="{C54A5648-9953-4BC3-9D4B-7C51E6765EF0}" srcId="{4C4D3251-C5AA-4BF9-945A-900CF276714B}" destId="{AFE65029-D6F1-4258-B06F-78A33D1F2AD1}" srcOrd="4" destOrd="0" parTransId="{73837E95-26B0-4DF6-971C-A710924198B3}" sibTransId="{8CBCB389-6F89-4B6D-8049-A7E419EB36A9}"/>
    <dgm:cxn modelId="{4A3A0AA2-0D0A-4D94-AA66-377FC41DDA7E}" type="presOf" srcId="{AFE65029-D6F1-4258-B06F-78A33D1F2AD1}" destId="{059D4490-4D24-4A98-970C-2B4D08BC1461}" srcOrd="0" destOrd="0" presId="urn:microsoft.com/office/officeart/2005/8/layout/radial5"/>
    <dgm:cxn modelId="{8EC3604A-B3D3-41E6-AE18-19C1DD63F5B4}" srcId="{4C4D3251-C5AA-4BF9-945A-900CF276714B}" destId="{E99E9637-B05F-4685-90BC-10436CACD5BE}" srcOrd="2" destOrd="0" parTransId="{7964B263-0D5D-4FE6-8913-18D19E410656}" sibTransId="{B569580A-21A2-41A5-B9A1-AA44E01EC2B2}"/>
    <dgm:cxn modelId="{0F2FDFE9-5615-43E9-87E2-CC15B1DE58BF}" type="presParOf" srcId="{93B168AA-D2F9-4D74-8F04-CA3C1D9EAAF3}" destId="{FDFE2DAF-156E-40BB-A5E9-511F0ECA794C}" srcOrd="0" destOrd="0" presId="urn:microsoft.com/office/officeart/2005/8/layout/radial5"/>
    <dgm:cxn modelId="{0AC33265-A0C8-46FC-8A85-C640B5AC6D61}" type="presParOf" srcId="{93B168AA-D2F9-4D74-8F04-CA3C1D9EAAF3}" destId="{021D82F0-FE5D-4758-96D4-98AEA2C798B7}" srcOrd="1" destOrd="0" presId="urn:microsoft.com/office/officeart/2005/8/layout/radial5"/>
    <dgm:cxn modelId="{8C5AAEC0-7931-4396-9E1C-E571A2049276}" type="presParOf" srcId="{021D82F0-FE5D-4758-96D4-98AEA2C798B7}" destId="{5618AE4B-56D9-48DB-AAAC-22ED437CA80D}" srcOrd="0" destOrd="0" presId="urn:microsoft.com/office/officeart/2005/8/layout/radial5"/>
    <dgm:cxn modelId="{C707B6AF-AFB1-470E-BB39-29EB4D31AFC0}" type="presParOf" srcId="{93B168AA-D2F9-4D74-8F04-CA3C1D9EAAF3}" destId="{C9CF828A-6B28-47D7-BD7E-8C0BDD966622}" srcOrd="2" destOrd="0" presId="urn:microsoft.com/office/officeart/2005/8/layout/radial5"/>
    <dgm:cxn modelId="{4662ACB7-CB42-454D-B7A2-63791A511803}" type="presParOf" srcId="{93B168AA-D2F9-4D74-8F04-CA3C1D9EAAF3}" destId="{2C9E7399-3E73-45FB-82E7-BB0508095A00}" srcOrd="3" destOrd="0" presId="urn:microsoft.com/office/officeart/2005/8/layout/radial5"/>
    <dgm:cxn modelId="{F679A4E9-A622-463B-9C4D-C7DC225777F2}" type="presParOf" srcId="{2C9E7399-3E73-45FB-82E7-BB0508095A00}" destId="{9265287F-0CDD-422C-BEC2-F9371DA936C0}" srcOrd="0" destOrd="0" presId="urn:microsoft.com/office/officeart/2005/8/layout/radial5"/>
    <dgm:cxn modelId="{79937DC3-BCFD-425E-A651-7F108CDF67BB}" type="presParOf" srcId="{93B168AA-D2F9-4D74-8F04-CA3C1D9EAAF3}" destId="{01B11BA0-58D5-410B-80BD-C64BEE5A354B}" srcOrd="4" destOrd="0" presId="urn:microsoft.com/office/officeart/2005/8/layout/radial5"/>
    <dgm:cxn modelId="{A28F67B8-6377-41FB-87E7-20B3B43ACF9B}" type="presParOf" srcId="{93B168AA-D2F9-4D74-8F04-CA3C1D9EAAF3}" destId="{A2CE268A-09DF-45AA-A10E-8778E9A2EB17}" srcOrd="5" destOrd="0" presId="urn:microsoft.com/office/officeart/2005/8/layout/radial5"/>
    <dgm:cxn modelId="{D0AD6502-665B-46A8-9BAE-3397903AB897}" type="presParOf" srcId="{A2CE268A-09DF-45AA-A10E-8778E9A2EB17}" destId="{743EAD9F-B2F9-4F18-A3A2-231B91EC345B}" srcOrd="0" destOrd="0" presId="urn:microsoft.com/office/officeart/2005/8/layout/radial5"/>
    <dgm:cxn modelId="{A5847AD5-F341-4D28-B357-F3E009F3887A}" type="presParOf" srcId="{93B168AA-D2F9-4D74-8F04-CA3C1D9EAAF3}" destId="{CA0787A2-93FC-4426-8D2B-6215CA69F667}" srcOrd="6" destOrd="0" presId="urn:microsoft.com/office/officeart/2005/8/layout/radial5"/>
    <dgm:cxn modelId="{2373F87D-C400-4ACF-AA24-5681531246CA}" type="presParOf" srcId="{93B168AA-D2F9-4D74-8F04-CA3C1D9EAAF3}" destId="{8890C11D-3D4E-43C6-8B74-9C0BEFA52A68}" srcOrd="7" destOrd="0" presId="urn:microsoft.com/office/officeart/2005/8/layout/radial5"/>
    <dgm:cxn modelId="{8D6EDB2F-8D7D-4FE9-87EC-01A7DD603CC2}" type="presParOf" srcId="{8890C11D-3D4E-43C6-8B74-9C0BEFA52A68}" destId="{48A7A9BD-BA49-425C-AF9D-EE2D8C9E318C}" srcOrd="0" destOrd="0" presId="urn:microsoft.com/office/officeart/2005/8/layout/radial5"/>
    <dgm:cxn modelId="{1C3672E8-3CFD-4278-A0C2-320FD4E1A5F5}" type="presParOf" srcId="{93B168AA-D2F9-4D74-8F04-CA3C1D9EAAF3}" destId="{B895A341-6AE1-4C67-AEA9-B30FED233672}" srcOrd="8" destOrd="0" presId="urn:microsoft.com/office/officeart/2005/8/layout/radial5"/>
    <dgm:cxn modelId="{9EDEF5CD-E632-4A67-A773-E5EDEE9E7360}" type="presParOf" srcId="{93B168AA-D2F9-4D74-8F04-CA3C1D9EAAF3}" destId="{94B77F0E-28E4-4319-8D6E-0D386B1FFF55}" srcOrd="9" destOrd="0" presId="urn:microsoft.com/office/officeart/2005/8/layout/radial5"/>
    <dgm:cxn modelId="{A4BD9C6F-4C2E-4011-ACEB-B7F632EEB2AE}" type="presParOf" srcId="{94B77F0E-28E4-4319-8D6E-0D386B1FFF55}" destId="{DFA421DA-1F6A-4471-8D78-36B21DF53493}" srcOrd="0" destOrd="0" presId="urn:microsoft.com/office/officeart/2005/8/layout/radial5"/>
    <dgm:cxn modelId="{3CC55971-F576-4363-863D-70D29FEBEDE9}" type="presParOf" srcId="{93B168AA-D2F9-4D74-8F04-CA3C1D9EAAF3}" destId="{059D4490-4D24-4A98-970C-2B4D08BC1461}" srcOrd="10"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FE2DAF-156E-40BB-A5E9-511F0ECA794C}">
      <dsp:nvSpPr>
        <dsp:cNvPr id="0" name=""/>
        <dsp:cNvSpPr/>
      </dsp:nvSpPr>
      <dsp:spPr>
        <a:xfrm>
          <a:off x="2803958" y="1593329"/>
          <a:ext cx="1984217" cy="1623458"/>
        </a:xfrm>
        <a:prstGeom prst="ellipse">
          <a:avLst/>
        </a:prstGeom>
        <a:solidFill>
          <a:schemeClr val="dk2">
            <a:hueOff val="0"/>
            <a:satOff val="0"/>
            <a:lumOff val="0"/>
            <a:alphaOff val="0"/>
          </a:schemeClr>
        </a:solidFill>
        <a:ln w="285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ar-JO" sz="2400" b="1" kern="1200" dirty="0"/>
            <a:t>أقسام شبكات التواصل الاجتماعي</a:t>
          </a:r>
          <a:endParaRPr lang="en-GB" sz="2400" b="1" kern="1200" dirty="0"/>
        </a:p>
      </dsp:txBody>
      <dsp:txXfrm>
        <a:off x="3094540" y="1831079"/>
        <a:ext cx="1403053" cy="1147958"/>
      </dsp:txXfrm>
    </dsp:sp>
    <dsp:sp modelId="{021D82F0-FE5D-4758-96D4-98AEA2C798B7}">
      <dsp:nvSpPr>
        <dsp:cNvPr id="0" name=""/>
        <dsp:cNvSpPr/>
      </dsp:nvSpPr>
      <dsp:spPr>
        <a:xfrm rot="16200000">
          <a:off x="3709600" y="1220062"/>
          <a:ext cx="172934" cy="430031"/>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GB" sz="1900" b="1" kern="1200"/>
        </a:p>
      </dsp:txBody>
      <dsp:txXfrm>
        <a:off x="3735540" y="1332008"/>
        <a:ext cx="121054" cy="258019"/>
      </dsp:txXfrm>
    </dsp:sp>
    <dsp:sp modelId="{C9CF828A-6B28-47D7-BD7E-8C0BDD966622}">
      <dsp:nvSpPr>
        <dsp:cNvPr id="0" name=""/>
        <dsp:cNvSpPr/>
      </dsp:nvSpPr>
      <dsp:spPr>
        <a:xfrm>
          <a:off x="2667392" y="2239"/>
          <a:ext cx="2257350" cy="1264799"/>
        </a:xfrm>
        <a:prstGeom prst="ellipse">
          <a:avLst/>
        </a:prstGeom>
        <a:solidFill>
          <a:schemeClr val="dk2">
            <a:hueOff val="0"/>
            <a:satOff val="0"/>
            <a:lumOff val="0"/>
            <a:alphaOff val="0"/>
          </a:schemeClr>
        </a:solidFill>
        <a:ln w="285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ar-JO" sz="2000" b="1" kern="1200" dirty="0"/>
            <a:t>أولاً: </a:t>
          </a:r>
          <a:r>
            <a:rPr lang="ar-EG" sz="2000" b="1" i="0" kern="1200" dirty="0"/>
            <a:t>ال</a:t>
          </a:r>
          <a:r>
            <a:rPr lang="ar-JO" sz="2000" b="1" i="0" kern="1200" dirty="0"/>
            <a:t>ا</a:t>
          </a:r>
          <a:r>
            <a:rPr lang="ar-EG" sz="2000" b="1" i="0" kern="1200" dirty="0"/>
            <a:t>تصالات وإيجاد وتبادل المعلومات</a:t>
          </a:r>
          <a:endParaRPr lang="en-GB" sz="2000" b="1" kern="1200" dirty="0"/>
        </a:p>
      </dsp:txBody>
      <dsp:txXfrm>
        <a:off x="2997973" y="187465"/>
        <a:ext cx="1596188" cy="894347"/>
      </dsp:txXfrm>
    </dsp:sp>
    <dsp:sp modelId="{2C9E7399-3E73-45FB-82E7-BB0508095A00}">
      <dsp:nvSpPr>
        <dsp:cNvPr id="0" name=""/>
        <dsp:cNvSpPr/>
      </dsp:nvSpPr>
      <dsp:spPr>
        <a:xfrm rot="20765398">
          <a:off x="4800830" y="1923596"/>
          <a:ext cx="142181" cy="430031"/>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GB" sz="1900" b="1" kern="1200"/>
        </a:p>
      </dsp:txBody>
      <dsp:txXfrm>
        <a:off x="4801455" y="2014729"/>
        <a:ext cx="99527" cy="258019"/>
      </dsp:txXfrm>
    </dsp:sp>
    <dsp:sp modelId="{01B11BA0-58D5-410B-80BD-C64BEE5A354B}">
      <dsp:nvSpPr>
        <dsp:cNvPr id="0" name=""/>
        <dsp:cNvSpPr/>
      </dsp:nvSpPr>
      <dsp:spPr>
        <a:xfrm>
          <a:off x="4919502" y="1225585"/>
          <a:ext cx="2171053" cy="1264799"/>
        </a:xfrm>
        <a:prstGeom prst="ellipse">
          <a:avLst/>
        </a:prstGeom>
        <a:solidFill>
          <a:schemeClr val="dk2">
            <a:hueOff val="0"/>
            <a:satOff val="0"/>
            <a:lumOff val="0"/>
            <a:alphaOff val="0"/>
          </a:schemeClr>
        </a:solidFill>
        <a:ln w="285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ar-JO" sz="2000" b="1" kern="1200" dirty="0"/>
            <a:t>ثانياً: </a:t>
          </a:r>
          <a:r>
            <a:rPr lang="ar-EG" sz="2000" b="1" i="0" kern="1200" dirty="0"/>
            <a:t>مواقع التعاون و</a:t>
          </a:r>
          <a:r>
            <a:rPr lang="ar-JO" sz="2000" b="1" i="0" kern="1200" dirty="0"/>
            <a:t>المحتوى التشاركي</a:t>
          </a:r>
          <a:endParaRPr lang="en-GB" sz="2000" b="1" kern="1200" dirty="0"/>
        </a:p>
      </dsp:txBody>
      <dsp:txXfrm>
        <a:off x="5237445" y="1410811"/>
        <a:ext cx="1535167" cy="894347"/>
      </dsp:txXfrm>
    </dsp:sp>
    <dsp:sp modelId="{A2CE268A-09DF-45AA-A10E-8778E9A2EB17}">
      <dsp:nvSpPr>
        <dsp:cNvPr id="0" name=""/>
        <dsp:cNvSpPr/>
      </dsp:nvSpPr>
      <dsp:spPr>
        <a:xfrm rot="2816468">
          <a:off x="4419389" y="2946063"/>
          <a:ext cx="166263" cy="430031"/>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GB" sz="1900" b="1" kern="1200"/>
        </a:p>
      </dsp:txBody>
      <dsp:txXfrm>
        <a:off x="4427301" y="3013847"/>
        <a:ext cx="116384" cy="258019"/>
      </dsp:txXfrm>
    </dsp:sp>
    <dsp:sp modelId="{CA0787A2-93FC-4426-8D2B-6215CA69F667}">
      <dsp:nvSpPr>
        <dsp:cNvPr id="0" name=""/>
        <dsp:cNvSpPr/>
      </dsp:nvSpPr>
      <dsp:spPr>
        <a:xfrm>
          <a:off x="4005811" y="3207198"/>
          <a:ext cx="2261486" cy="1264799"/>
        </a:xfrm>
        <a:prstGeom prst="ellipse">
          <a:avLst/>
        </a:prstGeom>
        <a:solidFill>
          <a:schemeClr val="dk2">
            <a:hueOff val="0"/>
            <a:satOff val="0"/>
            <a:lumOff val="0"/>
            <a:alphaOff val="0"/>
          </a:schemeClr>
        </a:solidFill>
        <a:ln w="285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ar-JO" sz="2000" b="1" i="0" kern="1200" dirty="0"/>
            <a:t>ثالثاً: </a:t>
          </a:r>
          <a:r>
            <a:rPr lang="ar-EG" sz="2000" b="1" i="0" kern="1200" dirty="0"/>
            <a:t>مواقع الوسائط المتعددة</a:t>
          </a:r>
          <a:r>
            <a:rPr lang="ar-JO" sz="2000" b="1" i="0" kern="1200" dirty="0"/>
            <a:t> </a:t>
          </a:r>
          <a:endParaRPr lang="ar-EG" sz="2000" b="1" kern="1200" dirty="0"/>
        </a:p>
      </dsp:txBody>
      <dsp:txXfrm>
        <a:off x="4336998" y="3392424"/>
        <a:ext cx="1599112" cy="894347"/>
      </dsp:txXfrm>
    </dsp:sp>
    <dsp:sp modelId="{8890C11D-3D4E-43C6-8B74-9C0BEFA52A68}">
      <dsp:nvSpPr>
        <dsp:cNvPr id="0" name=""/>
        <dsp:cNvSpPr/>
      </dsp:nvSpPr>
      <dsp:spPr>
        <a:xfrm rot="8072291">
          <a:off x="2955731" y="2946948"/>
          <a:ext cx="191070" cy="430031"/>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GB" sz="1900" b="1" kern="1200"/>
        </a:p>
      </dsp:txBody>
      <dsp:txXfrm rot="10800000">
        <a:off x="3004494" y="3012525"/>
        <a:ext cx="133749" cy="258019"/>
      </dsp:txXfrm>
    </dsp:sp>
    <dsp:sp modelId="{B895A341-6AE1-4C67-AEA9-B30FED233672}">
      <dsp:nvSpPr>
        <dsp:cNvPr id="0" name=""/>
        <dsp:cNvSpPr/>
      </dsp:nvSpPr>
      <dsp:spPr>
        <a:xfrm>
          <a:off x="1324997" y="3207198"/>
          <a:ext cx="2118943" cy="1264799"/>
        </a:xfrm>
        <a:prstGeom prst="ellipse">
          <a:avLst/>
        </a:prstGeom>
        <a:solidFill>
          <a:schemeClr val="dk2">
            <a:hueOff val="0"/>
            <a:satOff val="0"/>
            <a:lumOff val="0"/>
            <a:alphaOff val="0"/>
          </a:schemeClr>
        </a:solidFill>
        <a:ln w="285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ar-JO" sz="2000" b="1" kern="1200" dirty="0"/>
            <a:t>رابعاً: </a:t>
          </a:r>
          <a:r>
            <a:rPr lang="ar-EG" sz="2000" b="1" i="0" kern="1200" dirty="0"/>
            <a:t>مواقع الرأي واستعراض</a:t>
          </a:r>
          <a:r>
            <a:rPr lang="ar-JO" sz="2000" b="1" i="0" kern="1200" dirty="0"/>
            <a:t> السلع</a:t>
          </a:r>
          <a:endParaRPr lang="en-GB" sz="2000" b="1" kern="1200" dirty="0"/>
        </a:p>
      </dsp:txBody>
      <dsp:txXfrm>
        <a:off x="1635309" y="3392424"/>
        <a:ext cx="1498319" cy="894347"/>
      </dsp:txXfrm>
    </dsp:sp>
    <dsp:sp modelId="{94B77F0E-28E4-4319-8D6E-0D386B1FFF55}">
      <dsp:nvSpPr>
        <dsp:cNvPr id="0" name=""/>
        <dsp:cNvSpPr/>
      </dsp:nvSpPr>
      <dsp:spPr>
        <a:xfrm rot="11560061">
          <a:off x="2594958" y="1939797"/>
          <a:ext cx="175501" cy="430031"/>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GB" sz="1900" b="1" kern="1200"/>
        </a:p>
      </dsp:txBody>
      <dsp:txXfrm rot="10800000">
        <a:off x="2646967" y="2031576"/>
        <a:ext cx="122851" cy="258019"/>
      </dsp:txXfrm>
    </dsp:sp>
    <dsp:sp modelId="{059D4490-4D24-4A98-970C-2B4D08BC1461}">
      <dsp:nvSpPr>
        <dsp:cNvPr id="0" name=""/>
        <dsp:cNvSpPr/>
      </dsp:nvSpPr>
      <dsp:spPr>
        <a:xfrm>
          <a:off x="425430" y="1258124"/>
          <a:ext cx="2162895" cy="1264799"/>
        </a:xfrm>
        <a:prstGeom prst="ellipse">
          <a:avLst/>
        </a:prstGeom>
        <a:solidFill>
          <a:schemeClr val="dk2">
            <a:hueOff val="0"/>
            <a:satOff val="0"/>
            <a:lumOff val="0"/>
            <a:alphaOff val="0"/>
          </a:schemeClr>
        </a:solidFill>
        <a:ln w="285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ar-JO" sz="2000" b="1" kern="1200" dirty="0"/>
            <a:t>خامساً: </a:t>
          </a:r>
          <a:r>
            <a:rPr lang="ar-EG" sz="2000" b="1" i="0" kern="1200" dirty="0"/>
            <a:t>مواقع الترفيه ال</a:t>
          </a:r>
          <a:r>
            <a:rPr lang="ar-JO" sz="2000" b="1" i="0" kern="1200" dirty="0"/>
            <a:t>ا</a:t>
          </a:r>
          <a:r>
            <a:rPr lang="ar-EG" sz="2000" b="1" i="0" kern="1200" dirty="0"/>
            <a:t>جتماعية</a:t>
          </a:r>
          <a:endParaRPr lang="en-GB" sz="2000" b="1" kern="1200" dirty="0"/>
        </a:p>
      </dsp:txBody>
      <dsp:txXfrm>
        <a:off x="742179" y="1443350"/>
        <a:ext cx="1529397" cy="894347"/>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D1C0D0-39C7-4B49-81B4-829D8100CC7C}" type="datetimeFigureOut">
              <a:rPr lang="en-GB" smtClean="0"/>
              <a:pPr/>
              <a:t>10/03/2019</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902F0B-E0AB-486B-99C1-44A5693B30E5}" type="slidenum">
              <a:rPr lang="en-GB" smtClean="0"/>
              <a:pPr/>
              <a:t>‹#›</a:t>
            </a:fld>
            <a:endParaRPr lang="en-GB" dirty="0"/>
          </a:p>
        </p:txBody>
      </p:sp>
    </p:spTree>
    <p:extLst>
      <p:ext uri="{BB962C8B-B14F-4D97-AF65-F5344CB8AC3E}">
        <p14:creationId xmlns:p14="http://schemas.microsoft.com/office/powerpoint/2010/main" val="30525965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6000" spc="-80" baseline="0">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1371600" y="4846320"/>
            <a:ext cx="6858000" cy="914400"/>
          </a:xfrm>
        </p:spPr>
        <p:txBody>
          <a:bodyPr/>
          <a:lstStyle>
            <a:lvl1pPr marL="0" indent="0" algn="r">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A85E95EA-764A-438A-AB2D-615555310C78}" type="slidenum">
              <a:rPr lang="en-GB" smtClean="0"/>
              <a:pPr/>
              <a:t>‹#›</a:t>
            </a:fld>
            <a:endParaRPr lang="en-GB" dirty="0"/>
          </a:p>
        </p:txBody>
      </p:sp>
      <p:sp>
        <p:nvSpPr>
          <p:cNvPr id="11" name="Footer Placeholder 4"/>
          <p:cNvSpPr txBox="1">
            <a:spLocks/>
          </p:cNvSpPr>
          <p:nvPr userDrawn="1"/>
        </p:nvSpPr>
        <p:spPr>
          <a:xfrm>
            <a:off x="2438400" y="6530040"/>
            <a:ext cx="3429000" cy="283845"/>
          </a:xfrm>
          <a:prstGeom prst="rect">
            <a:avLst/>
          </a:prstGeom>
        </p:spPr>
        <p:txBody>
          <a:bodyPr vert="horz" lIns="91440" tIns="45720" rIns="91440" bIns="45720" rtlCol="0" anchor="t"/>
          <a:lstStyle>
            <a:defPPr>
              <a:defRPr lang="en-US"/>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r>
              <a:rPr lang="ar-JO" dirty="0"/>
              <a:t>جامعة فيلادلفيا، كلية تكنولوجيا المعلومات، قسم نظم معلومات ادارية</a:t>
            </a:r>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A85E95EA-764A-438A-AB2D-615555310C78}"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A85E95EA-764A-438A-AB2D-615555310C78}"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620000" cy="1371600"/>
          </a:xfrm>
        </p:spPr>
        <p:txBody>
          <a:bodyPr>
            <a:normAutofit/>
          </a:bodyPr>
          <a:lstStyle>
            <a:lvl1pPr>
              <a:defRPr sz="3000"/>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A85E95EA-764A-438A-AB2D-615555310C78}" type="slidenum">
              <a:rPr lang="en-GB" smtClean="0"/>
              <a:pPr/>
              <a:t>‹#›</a:t>
            </a:fld>
            <a:endParaRPr lang="en-GB" dirty="0"/>
          </a:p>
        </p:txBody>
      </p:sp>
      <p:sp>
        <p:nvSpPr>
          <p:cNvPr id="7" name="Footer Placeholder 4"/>
          <p:cNvSpPr txBox="1">
            <a:spLocks/>
          </p:cNvSpPr>
          <p:nvPr userDrawn="1"/>
        </p:nvSpPr>
        <p:spPr>
          <a:xfrm>
            <a:off x="2438400" y="6530040"/>
            <a:ext cx="3429000" cy="283845"/>
          </a:xfrm>
          <a:prstGeom prst="rect">
            <a:avLst/>
          </a:prstGeom>
        </p:spPr>
        <p:txBody>
          <a:bodyPr vert="horz" lIns="91440" tIns="45720" rIns="91440" bIns="45720" rtlCol="0" anchor="t"/>
          <a:lstStyle>
            <a:defPPr>
              <a:defRPr lang="en-US"/>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r>
              <a:rPr lang="ar-JO" dirty="0"/>
              <a:t>جامعة فيلادلفيا، كلية تكنولوجيا المعلومات، قسم نظم معلومات ادارية</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r">
              <a:lnSpc>
                <a:spcPct val="100000"/>
              </a:lnSpc>
              <a:defRPr sz="6000" b="0" cap="all" spc="-80" baseline="0">
                <a:solidFill>
                  <a:schemeClr val="tx1"/>
                </a:solidFill>
              </a:defRPr>
            </a:lvl1pPr>
          </a:lstStyle>
          <a:p>
            <a:r>
              <a:rPr lang="en-US" dirty="0"/>
              <a:t>Click to edit Master title style</a:t>
            </a:r>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8" name="Slide Number Placeholder 7"/>
          <p:cNvSpPr>
            <a:spLocks noGrp="1"/>
          </p:cNvSpPr>
          <p:nvPr>
            <p:ph type="sldNum" sz="quarter" idx="11"/>
          </p:nvPr>
        </p:nvSpPr>
        <p:spPr/>
        <p:txBody>
          <a:bodyPr/>
          <a:lstStyle/>
          <a:p>
            <a:fld id="{A85E95EA-764A-438A-AB2D-615555310C78}"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152718"/>
            <a:ext cx="7315200" cy="1371600"/>
          </a:xfrm>
        </p:spPr>
        <p:txBody>
          <a:bodyPr/>
          <a:lstStyle/>
          <a:p>
            <a:r>
              <a:rPr lang="en-US" dirty="0"/>
              <a:t>Click to edit Master title style</a:t>
            </a:r>
          </a:p>
        </p:txBody>
      </p:sp>
      <p:sp>
        <p:nvSpPr>
          <p:cNvPr id="3" name="Content Placeholder 2"/>
          <p:cNvSpPr>
            <a:spLocks noGrp="1"/>
          </p:cNvSpPr>
          <p:nvPr>
            <p:ph sz="half" idx="1"/>
          </p:nvPr>
        </p:nvSpPr>
        <p:spPr>
          <a:xfrm>
            <a:off x="762000" y="1574800"/>
            <a:ext cx="3581400" cy="4525963"/>
          </a:xfrm>
        </p:spPr>
        <p:txBody>
          <a:bodyPr/>
          <a:lstStyle>
            <a:lvl1pPr algn="l" rtl="0">
              <a:defRPr sz="2000"/>
            </a:lvl1pPr>
            <a:lvl2pPr algn="l" rtl="0">
              <a:defRPr sz="2400"/>
            </a:lvl2pPr>
            <a:lvl3pPr algn="l" rtl="0">
              <a:defRPr sz="2000"/>
            </a:lvl3pPr>
            <a:lvl4pPr algn="l" rtl="0">
              <a:defRPr sz="1800"/>
            </a:lvl4pPr>
            <a:lvl5pPr algn="l" rtl="0">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495800" y="1574800"/>
            <a:ext cx="3581400" cy="4525963"/>
          </a:xfrm>
        </p:spPr>
        <p:txBody>
          <a:bodyPr/>
          <a:lstStyle>
            <a:lvl1pPr>
              <a:defRPr sz="20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2"/>
          </p:nvPr>
        </p:nvSpPr>
        <p:spPr/>
        <p:txBody>
          <a:bodyPr/>
          <a:lstStyle/>
          <a:p>
            <a:fld id="{A85E95EA-764A-438A-AB2D-615555310C78}"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62000" y="152718"/>
            <a:ext cx="7315200" cy="13716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762000" y="1572768"/>
            <a:ext cx="3581400" cy="639762"/>
          </a:xfrm>
        </p:spPr>
        <p:txBody>
          <a:bodyPr anchor="b">
            <a:noAutofit/>
          </a:bodyPr>
          <a:lstStyle>
            <a:lvl1pPr marL="0" indent="0" algn="r" rtl="1">
              <a:buNone/>
              <a:defRPr lang="en-US" sz="2000" b="1" u="none" kern="1200" dirty="0" smtClean="0">
                <a:solidFill>
                  <a:schemeClr val="tx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r" defTabSz="914400" rtl="1" eaLnBrk="1" latinLnBrk="0" hangingPunct="1">
              <a:spcBef>
                <a:spcPct val="20000"/>
              </a:spcBef>
              <a:spcAft>
                <a:spcPts val="600"/>
              </a:spcAft>
              <a:buFont typeface="Arial" pitchFamily="34" charset="0"/>
              <a:buNone/>
            </a:pPr>
            <a:r>
              <a:rPr lang="en-US" dirty="0"/>
              <a:t>Click to edit Master text styles</a:t>
            </a:r>
          </a:p>
        </p:txBody>
      </p:sp>
      <p:sp>
        <p:nvSpPr>
          <p:cNvPr id="4" name="Content Placeholder 3"/>
          <p:cNvSpPr>
            <a:spLocks noGrp="1"/>
          </p:cNvSpPr>
          <p:nvPr>
            <p:ph sz="half" idx="2"/>
          </p:nvPr>
        </p:nvSpPr>
        <p:spPr>
          <a:xfrm>
            <a:off x="762000" y="2255520"/>
            <a:ext cx="3581400" cy="3840480"/>
          </a:xfrm>
        </p:spPr>
        <p:txBody>
          <a:bodyPr/>
          <a:lstStyle>
            <a:lvl1pPr algn="l" rtl="0">
              <a:defRPr sz="2000"/>
            </a:lvl1pPr>
            <a:lvl2pPr algn="l" rtl="0">
              <a:defRPr sz="2000"/>
            </a:lvl2pPr>
            <a:lvl3pPr algn="l" rtl="0">
              <a:defRPr sz="1800"/>
            </a:lvl3pPr>
            <a:lvl4pPr algn="l" rtl="0">
              <a:defRPr sz="1600"/>
            </a:lvl4pPr>
            <a:lvl5pPr algn="l" rtl="0">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495800" y="1572768"/>
            <a:ext cx="3581400" cy="639762"/>
          </a:xfrm>
        </p:spPr>
        <p:txBody>
          <a:bodyPr vert="horz" lIns="91440" tIns="45720" rIns="91440" bIns="45720" rtlCol="0" anchor="b">
            <a:noAutofit/>
          </a:bodyPr>
          <a:lstStyle>
            <a:lvl1pPr marL="0" indent="0" algn="r" defTabSz="914400" rtl="1" eaLnBrk="1" latinLnBrk="0" hangingPunct="1">
              <a:spcBef>
                <a:spcPct val="20000"/>
              </a:spcBef>
              <a:spcAft>
                <a:spcPts val="600"/>
              </a:spcAft>
              <a:buFont typeface="Arial" pitchFamily="34" charset="0"/>
              <a:buNone/>
              <a:defRPr lang="en-US" sz="2000" b="1" u="none" kern="1200" dirty="0" smtClean="0">
                <a:solidFill>
                  <a:schemeClr val="tx1"/>
                </a:solidFill>
                <a:latin typeface="+mn-lt"/>
                <a:ea typeface="+mn-ea"/>
                <a:cs typeface="+mn-cs"/>
              </a:defRPr>
            </a:lvl1pPr>
          </a:lstStyle>
          <a:p>
            <a:pPr lvl="0"/>
            <a:r>
              <a:rPr lang="en-US" dirty="0"/>
              <a:t>Click to edit Master text styles</a:t>
            </a:r>
          </a:p>
        </p:txBody>
      </p:sp>
      <p:sp>
        <p:nvSpPr>
          <p:cNvPr id="6" name="Content Placeholder 5"/>
          <p:cNvSpPr>
            <a:spLocks noGrp="1"/>
          </p:cNvSpPr>
          <p:nvPr>
            <p:ph sz="quarter" idx="4"/>
          </p:nvPr>
        </p:nvSpPr>
        <p:spPr>
          <a:xfrm>
            <a:off x="4495800" y="2259366"/>
            <a:ext cx="3581400" cy="3840480"/>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lide Number Placeholder 8"/>
          <p:cNvSpPr>
            <a:spLocks noGrp="1"/>
          </p:cNvSpPr>
          <p:nvPr>
            <p:ph type="sldNum" sz="quarter" idx="12"/>
          </p:nvPr>
        </p:nvSpPr>
        <p:spPr/>
        <p:txBody>
          <a:bodyPr/>
          <a:lstStyle/>
          <a:p>
            <a:fld id="{A85E95EA-764A-438A-AB2D-615555310C78}"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A85E95EA-764A-438A-AB2D-615555310C78}"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85E95EA-764A-438A-AB2D-615555310C78}"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A85E95EA-764A-438A-AB2D-615555310C78}" type="slidenum">
              <a:rPr lang="en-GB" smtClean="0"/>
              <a:pPr/>
              <a:t>‹#›</a:t>
            </a:fld>
            <a:endParaRPr lang="en-GB" dirty="0"/>
          </a:p>
        </p:txBody>
      </p:sp>
      <p:sp>
        <p:nvSpPr>
          <p:cNvPr id="8" name="Title 7"/>
          <p:cNvSpPr>
            <a:spLocks noGrp="1"/>
          </p:cNvSpPr>
          <p:nvPr>
            <p:ph type="title"/>
          </p:nvPr>
        </p:nvSpPr>
        <p:spPr>
          <a:xfrm>
            <a:off x="1066800" y="152718"/>
            <a:ext cx="7620000" cy="1371600"/>
          </a:xfrm>
        </p:spPr>
        <p:txBody>
          <a:bodyPr/>
          <a:lstStyle/>
          <a:p>
            <a:r>
              <a:rPr lang="en-US"/>
              <a:t>Click to edit Master title style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A85E95EA-764A-438A-AB2D-615555310C78}" type="slidenum">
              <a:rPr lang="en-GB" smtClean="0"/>
              <a:pPr/>
              <a:t>‹#›</a:t>
            </a:fld>
            <a:endParaRPr lang="en-GB" dirty="0"/>
          </a:p>
        </p:txBody>
      </p:sp>
      <p:sp>
        <p:nvSpPr>
          <p:cNvPr id="8" name="Title 7"/>
          <p:cNvSpPr>
            <a:spLocks noGrp="1"/>
          </p:cNvSpPr>
          <p:nvPr>
            <p:ph type="title"/>
          </p:nvPr>
        </p:nvSpPr>
        <p:spPr>
          <a:xfrm>
            <a:off x="457200" y="4953000"/>
            <a:ext cx="8153400" cy="762000"/>
          </a:xfrm>
        </p:spPr>
        <p:txBody>
          <a:bodyPr anchor="t">
            <a:normAutofit/>
          </a:bodyPr>
          <a:lstStyle>
            <a:lvl1pPr>
              <a:defRPr sz="3000"/>
            </a:lvl1pPr>
          </a:lstStyle>
          <a:p>
            <a:r>
              <a:rPr lang="en-US" dirty="0"/>
              <a:t>Click to edit Master title style</a:t>
            </a:r>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7620000" cy="1371600"/>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A85E95EA-764A-438A-AB2D-615555310C78}" type="slidenum">
              <a:rPr lang="en-GB" smtClean="0"/>
              <a:pPr/>
              <a:t>‹#›</a:t>
            </a:fld>
            <a:endParaRPr lang="en-GB" dirty="0"/>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ooter Placeholder 4"/>
          <p:cNvSpPr txBox="1">
            <a:spLocks/>
          </p:cNvSpPr>
          <p:nvPr userDrawn="1"/>
        </p:nvSpPr>
        <p:spPr>
          <a:xfrm>
            <a:off x="2438400" y="6530040"/>
            <a:ext cx="3429000" cy="283845"/>
          </a:xfrm>
          <a:prstGeom prst="rect">
            <a:avLst/>
          </a:prstGeom>
        </p:spPr>
        <p:txBody>
          <a:bodyPr vert="horz" lIns="91440" tIns="45720" rIns="91440" bIns="45720" rtlCol="0" anchor="t"/>
          <a:lstStyle>
            <a:defPPr>
              <a:defRPr lang="en-US"/>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r>
              <a:rPr lang="ar-JO" dirty="0"/>
              <a:t>جامعة فيلادلفيا، كلية تكنولوجيا المعلومات، قسم نظم معلومات ادارية</a:t>
            </a:r>
            <a:endParaRPr lang="en-GB" dirty="0"/>
          </a:p>
        </p:txBody>
      </p:sp>
    </p:spTree>
  </p:cSld>
  <p:clrMap bg1="lt1" tx1="dk1" bg2="lt2" tx2="dk2" accent1="accent1" accent2="accent2" accent3="accent3" accent4="accent4" accent5="accent5" accent6="accent6" hlink="hlink" folHlink="folHlink"/>
  <p:sldLayoutIdLst>
    <p:sldLayoutId id="2147484189" r:id="rId1"/>
    <p:sldLayoutId id="2147484190" r:id="rId2"/>
    <p:sldLayoutId id="2147484191" r:id="rId3"/>
    <p:sldLayoutId id="2147484192" r:id="rId4"/>
    <p:sldLayoutId id="2147484193" r:id="rId5"/>
    <p:sldLayoutId id="2147484194" r:id="rId6"/>
    <p:sldLayoutId id="2147484195" r:id="rId7"/>
    <p:sldLayoutId id="2147484196" r:id="rId8"/>
    <p:sldLayoutId id="2147484197" r:id="rId9"/>
    <p:sldLayoutId id="2147484198" r:id="rId10"/>
    <p:sldLayoutId id="2147484199" r:id="rId11"/>
  </p:sldLayoutIdLst>
  <p:hf hdr="0" dt="0"/>
  <p:txStyles>
    <p:titleStyle>
      <a:lvl1pPr algn="r" defTabSz="914400" rtl="1" eaLnBrk="1" latinLnBrk="0" hangingPunct="1">
        <a:spcBef>
          <a:spcPct val="0"/>
        </a:spcBef>
        <a:buNone/>
        <a:defRPr sz="3000" kern="1200" cap="all" spc="-60" baseline="0">
          <a:solidFill>
            <a:schemeClr val="tx2"/>
          </a:solidFill>
          <a:latin typeface="+mj-lt"/>
          <a:ea typeface="+mj-ea"/>
          <a:cs typeface="+mj-cs"/>
        </a:defRPr>
      </a:lvl1pPr>
    </p:titleStyle>
    <p:bodyStyle>
      <a:lvl1pPr marL="0" indent="0" algn="r" defTabSz="914400" rtl="1"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r" defTabSz="914400" rtl="1"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r" defTabSz="914400" rtl="1"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r" defTabSz="914400" rtl="1"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r" defTabSz="914400" rtl="1"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youm7.com/"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p:txBody>
          <a:bodyPr>
            <a:normAutofit fontScale="85000" lnSpcReduction="20000"/>
          </a:bodyPr>
          <a:lstStyle/>
          <a:p>
            <a:r>
              <a:rPr lang="ar-JO" dirty="0"/>
              <a:t>مهارات استخدام شبكات التواصل الاجتماعي</a:t>
            </a:r>
            <a:r>
              <a:rPr lang="en-US" dirty="0"/>
              <a:t/>
            </a:r>
            <a:br>
              <a:rPr lang="en-US" dirty="0"/>
            </a:br>
            <a:r>
              <a:rPr lang="ar-JO" dirty="0"/>
              <a:t>0731102</a:t>
            </a:r>
            <a:endParaRPr lang="en-US" dirty="0"/>
          </a:p>
        </p:txBody>
      </p:sp>
      <p:sp>
        <p:nvSpPr>
          <p:cNvPr id="4" name="Slide Number Placeholder 3"/>
          <p:cNvSpPr>
            <a:spLocks noGrp="1"/>
          </p:cNvSpPr>
          <p:nvPr>
            <p:ph type="sldNum" sz="quarter" idx="12"/>
          </p:nvPr>
        </p:nvSpPr>
        <p:spPr/>
        <p:txBody>
          <a:bodyPr/>
          <a:lstStyle/>
          <a:p>
            <a:fld id="{A85E95EA-764A-438A-AB2D-615555310C78}" type="slidenum">
              <a:rPr lang="en-GB" smtClean="0">
                <a:solidFill>
                  <a:schemeClr val="tx2"/>
                </a:solidFill>
              </a:rPr>
              <a:pPr/>
              <a:t>1</a:t>
            </a:fld>
            <a:endParaRPr lang="en-GB" dirty="0">
              <a:solidFill>
                <a:schemeClr val="tx2"/>
              </a:solidFill>
            </a:endParaRPr>
          </a:p>
        </p:txBody>
      </p:sp>
      <p:sp>
        <p:nvSpPr>
          <p:cNvPr id="5" name="Title 4"/>
          <p:cNvSpPr>
            <a:spLocks noGrp="1"/>
          </p:cNvSpPr>
          <p:nvPr>
            <p:ph type="title"/>
          </p:nvPr>
        </p:nvSpPr>
        <p:spPr/>
        <p:txBody>
          <a:bodyPr/>
          <a:lstStyle/>
          <a:p>
            <a:r>
              <a:rPr lang="ar-JO" dirty="0"/>
              <a:t>مقدمة </a:t>
            </a:r>
            <a:r>
              <a:rPr lang="en-US" dirty="0"/>
              <a:t>Introduction</a:t>
            </a:r>
            <a:endParaRPr lang="ar-JO" dirty="0"/>
          </a:p>
        </p:txBody>
      </p:sp>
      <p:sp>
        <p:nvSpPr>
          <p:cNvPr id="8" name="AutoShape 2" descr="Image result for social network"/>
          <p:cNvSpPr>
            <a:spLocks noChangeAspect="1" noChangeArrowheads="1"/>
          </p:cNvSpPr>
          <p:nvPr/>
        </p:nvSpPr>
        <p:spPr bwMode="auto">
          <a:xfrm>
            <a:off x="8923338"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JO"/>
          </a:p>
        </p:txBody>
      </p:sp>
      <p:pic>
        <p:nvPicPr>
          <p:cNvPr id="1031" name="Picture 7"/>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rcRect t="5348" b="5348"/>
          <a:stretch>
            <a:fillRect/>
          </a:stretch>
        </p:blipFill>
        <p:spPr bwMode="auto">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 Placeholder 2"/>
          <p:cNvSpPr txBox="1">
            <a:spLocks/>
          </p:cNvSpPr>
          <p:nvPr/>
        </p:nvSpPr>
        <p:spPr>
          <a:xfrm>
            <a:off x="5867400" y="0"/>
            <a:ext cx="3124200" cy="457200"/>
          </a:xfrm>
          <a:prstGeom prst="rect">
            <a:avLst/>
          </a:prstGeom>
          <a:solidFill>
            <a:schemeClr val="tx2"/>
          </a:solidFill>
        </p:spPr>
        <p:txBody>
          <a:bodyPr vert="horz" lIns="91440" tIns="45720" rIns="91440" bIns="45720" rtlCol="0">
            <a:normAutofit/>
          </a:bodyPr>
          <a:lstStyle>
            <a:lvl1pPr marL="0" indent="0" algn="r" defTabSz="914400" rtl="1" eaLnBrk="1" latinLnBrk="0" hangingPunct="1">
              <a:spcBef>
                <a:spcPct val="20000"/>
              </a:spcBef>
              <a:spcAft>
                <a:spcPts val="600"/>
              </a:spcAft>
              <a:buFont typeface="Arial" pitchFamily="34" charset="0"/>
              <a:buNone/>
              <a:defRPr sz="1600" b="1" kern="1200">
                <a:solidFill>
                  <a:schemeClr val="tx1"/>
                </a:solidFill>
                <a:latin typeface="+mn-lt"/>
                <a:ea typeface="+mn-ea"/>
                <a:cs typeface="+mn-cs"/>
              </a:defRPr>
            </a:lvl1pPr>
            <a:lvl2pPr marL="457200" indent="0" algn="r" defTabSz="914400" rtl="1" eaLnBrk="1" latinLnBrk="0" hangingPunct="1">
              <a:spcBef>
                <a:spcPct val="20000"/>
              </a:spcBef>
              <a:buClr>
                <a:schemeClr val="tx2"/>
              </a:buClr>
              <a:buFont typeface="Arial" pitchFamily="34" charset="0"/>
              <a:buNone/>
              <a:defRPr sz="1200" kern="1200">
                <a:solidFill>
                  <a:schemeClr val="tx1"/>
                </a:solidFill>
                <a:latin typeface="+mn-lt"/>
                <a:ea typeface="+mn-ea"/>
                <a:cs typeface="+mn-cs"/>
              </a:defRPr>
            </a:lvl2pPr>
            <a:lvl3pPr marL="914400" indent="0" algn="r" defTabSz="914400" rtl="1" eaLnBrk="1" latinLnBrk="0" hangingPunct="1">
              <a:spcBef>
                <a:spcPct val="20000"/>
              </a:spcBef>
              <a:buClr>
                <a:schemeClr val="tx2"/>
              </a:buClr>
              <a:buFont typeface="Arial" pitchFamily="34" charset="0"/>
              <a:buNone/>
              <a:defRPr sz="1000" kern="1200">
                <a:solidFill>
                  <a:schemeClr val="tx1"/>
                </a:solidFill>
                <a:latin typeface="+mn-lt"/>
                <a:ea typeface="+mn-ea"/>
                <a:cs typeface="+mn-cs"/>
              </a:defRPr>
            </a:lvl3pPr>
            <a:lvl4pPr marL="1371600" indent="0" algn="r" defTabSz="914400" rtl="1" eaLnBrk="1" latinLnBrk="0" hangingPunct="1">
              <a:spcBef>
                <a:spcPct val="20000"/>
              </a:spcBef>
              <a:buClr>
                <a:schemeClr val="tx2"/>
              </a:buClr>
              <a:buFont typeface="Arial" pitchFamily="34" charset="0"/>
              <a:buNone/>
              <a:defRPr sz="900" kern="1200">
                <a:solidFill>
                  <a:schemeClr val="tx1"/>
                </a:solidFill>
                <a:latin typeface="+mn-lt"/>
                <a:ea typeface="+mn-ea"/>
                <a:cs typeface="+mn-cs"/>
              </a:defRPr>
            </a:lvl4pPr>
            <a:lvl5pPr marL="1828800" indent="0" algn="r" defTabSz="914400" rtl="1" eaLnBrk="1" latinLnBrk="0" hangingPunct="1">
              <a:spcBef>
                <a:spcPct val="20000"/>
              </a:spcBef>
              <a:buClr>
                <a:schemeClr val="tx2"/>
              </a:buClr>
              <a:buFont typeface="Arial" pitchFamily="34" charset="0"/>
              <a:buNone/>
              <a:defRPr sz="900" kern="1200" baseline="0">
                <a:solidFill>
                  <a:schemeClr val="tx1"/>
                </a:solidFill>
                <a:latin typeface="+mn-lt"/>
                <a:ea typeface="+mn-ea"/>
                <a:cs typeface="+mn-cs"/>
              </a:defRPr>
            </a:lvl5pPr>
            <a:lvl6pPr marL="2286000" indent="0" algn="r" defTabSz="914400" rtl="1" eaLnBrk="1" latinLnBrk="0" hangingPunct="1">
              <a:spcBef>
                <a:spcPct val="20000"/>
              </a:spcBef>
              <a:buClr>
                <a:schemeClr val="tx2"/>
              </a:buClr>
              <a:buFont typeface="Arial" pitchFamily="34" charset="0"/>
              <a:buNone/>
              <a:defRPr sz="900" kern="1200">
                <a:solidFill>
                  <a:schemeClr val="tx1"/>
                </a:solidFill>
                <a:latin typeface="+mn-lt"/>
                <a:ea typeface="+mn-ea"/>
                <a:cs typeface="+mn-cs"/>
              </a:defRPr>
            </a:lvl6pPr>
            <a:lvl7pPr marL="2743200" indent="0" algn="r" defTabSz="914400" rtl="1" eaLnBrk="1" latinLnBrk="0" hangingPunct="1">
              <a:spcBef>
                <a:spcPct val="20000"/>
              </a:spcBef>
              <a:buClr>
                <a:schemeClr val="tx2"/>
              </a:buClr>
              <a:buFont typeface="Arial" pitchFamily="34" charset="0"/>
              <a:buNone/>
              <a:defRPr sz="900" kern="1200">
                <a:solidFill>
                  <a:schemeClr val="tx1"/>
                </a:solidFill>
                <a:latin typeface="+mn-lt"/>
                <a:ea typeface="+mn-ea"/>
                <a:cs typeface="+mn-cs"/>
              </a:defRPr>
            </a:lvl7pPr>
            <a:lvl8pPr marL="3200400" indent="0" algn="r" defTabSz="914400" rtl="1" eaLnBrk="1" latinLnBrk="0" hangingPunct="1">
              <a:spcBef>
                <a:spcPct val="20000"/>
              </a:spcBef>
              <a:buClr>
                <a:schemeClr val="tx2"/>
              </a:buClr>
              <a:buFont typeface="Arial" pitchFamily="34" charset="0"/>
              <a:buNone/>
              <a:defRPr sz="900" kern="1200">
                <a:solidFill>
                  <a:schemeClr val="tx1"/>
                </a:solidFill>
                <a:latin typeface="+mn-lt"/>
                <a:ea typeface="+mn-ea"/>
                <a:cs typeface="+mn-cs"/>
              </a:defRPr>
            </a:lvl8pPr>
            <a:lvl9pPr marL="3657600" indent="0" algn="r" defTabSz="914400" rtl="1" eaLnBrk="1" latinLnBrk="0" hangingPunct="1">
              <a:spcBef>
                <a:spcPct val="20000"/>
              </a:spcBef>
              <a:buClr>
                <a:schemeClr val="tx2"/>
              </a:buClr>
              <a:buFont typeface="Arial" pitchFamily="34" charset="0"/>
              <a:buNone/>
              <a:defRPr sz="900" kern="1200">
                <a:solidFill>
                  <a:schemeClr val="tx1"/>
                </a:solidFill>
                <a:latin typeface="+mn-lt"/>
                <a:ea typeface="+mn-ea"/>
                <a:cs typeface="+mn-cs"/>
              </a:defRPr>
            </a:lvl9pPr>
          </a:lstStyle>
          <a:p>
            <a:r>
              <a:rPr lang="ar-JO" sz="2200" dirty="0">
                <a:solidFill>
                  <a:schemeClr val="bg1"/>
                </a:solidFill>
              </a:rPr>
              <a:t>الفصل </a:t>
            </a:r>
            <a:r>
              <a:rPr lang="ar-JO" sz="2200" dirty="0" smtClean="0">
                <a:solidFill>
                  <a:schemeClr val="bg1"/>
                </a:solidFill>
              </a:rPr>
              <a:t>الثاني </a:t>
            </a:r>
            <a:r>
              <a:rPr lang="ar-JO" sz="2200" dirty="0">
                <a:solidFill>
                  <a:schemeClr val="bg1"/>
                </a:solidFill>
              </a:rPr>
              <a:t>2018 / 2019 </a:t>
            </a:r>
            <a:endParaRPr lang="en-US" sz="2200" dirty="0">
              <a:solidFill>
                <a:schemeClr val="bg1"/>
              </a:solidFill>
            </a:endParaRPr>
          </a:p>
        </p:txBody>
      </p:sp>
    </p:spTree>
    <p:extLst>
      <p:ext uri="{BB962C8B-B14F-4D97-AF65-F5344CB8AC3E}">
        <p14:creationId xmlns:p14="http://schemas.microsoft.com/office/powerpoint/2010/main" val="18291682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JO" dirty="0"/>
              <a:t>مميزات الشبكات الاجتماعية</a:t>
            </a:r>
            <a:endParaRPr lang="en-GB" dirty="0"/>
          </a:p>
        </p:txBody>
      </p:sp>
      <p:sp>
        <p:nvSpPr>
          <p:cNvPr id="3" name="Content Placeholder 2"/>
          <p:cNvSpPr>
            <a:spLocks noGrp="1"/>
          </p:cNvSpPr>
          <p:nvPr>
            <p:ph idx="1"/>
          </p:nvPr>
        </p:nvSpPr>
        <p:spPr/>
        <p:txBody>
          <a:bodyPr>
            <a:normAutofit/>
          </a:bodyPr>
          <a:lstStyle/>
          <a:p>
            <a:pPr marL="457200" indent="-457200" algn="just" rtl="1">
              <a:buClr>
                <a:schemeClr val="tx2"/>
              </a:buClr>
              <a:buFont typeface="+mj-lt"/>
              <a:buAutoNum type="arabicPeriod"/>
            </a:pPr>
            <a:r>
              <a:rPr lang="ar-JO" dirty="0">
                <a:solidFill>
                  <a:schemeClr val="tx2"/>
                </a:solidFill>
                <a:latin typeface="Arial" pitchFamily="34" charset="0"/>
                <a:cs typeface="Arial" pitchFamily="34" charset="0"/>
              </a:rPr>
              <a:t>العالمية</a:t>
            </a:r>
            <a:r>
              <a:rPr lang="ar-JO" b="0" dirty="0">
                <a:latin typeface="Arial" pitchFamily="34" charset="0"/>
                <a:cs typeface="Arial" pitchFamily="34" charset="0"/>
              </a:rPr>
              <a:t>: </a:t>
            </a:r>
            <a:r>
              <a:rPr lang="ar-EG" b="0" dirty="0">
                <a:latin typeface="Arial" pitchFamily="34" charset="0"/>
                <a:cs typeface="Arial" pitchFamily="34" charset="0"/>
              </a:rPr>
              <a:t>ت</a:t>
            </a:r>
            <a:r>
              <a:rPr lang="ar-JO" b="0" dirty="0">
                <a:latin typeface="Arial" pitchFamily="34" charset="0"/>
                <a:cs typeface="Arial" pitchFamily="34" charset="0"/>
              </a:rPr>
              <a:t>ل</a:t>
            </a:r>
            <a:r>
              <a:rPr lang="ar-EG" b="0" dirty="0">
                <a:latin typeface="Arial" pitchFamily="34" charset="0"/>
                <a:cs typeface="Arial" pitchFamily="34" charset="0"/>
              </a:rPr>
              <a:t>غى الحواجز الجغرافية والمكانية، حيث يستطيع الفرد في الشر</a:t>
            </a:r>
            <a:r>
              <a:rPr lang="ar-JO" b="0" dirty="0">
                <a:latin typeface="Arial" pitchFamily="34" charset="0"/>
                <a:cs typeface="Arial" pitchFamily="34" charset="0"/>
              </a:rPr>
              <a:t>ق</a:t>
            </a:r>
            <a:r>
              <a:rPr lang="ar-EG" b="0" dirty="0">
                <a:latin typeface="Arial" pitchFamily="34" charset="0"/>
                <a:cs typeface="Arial" pitchFamily="34" charset="0"/>
              </a:rPr>
              <a:t> التواص</a:t>
            </a:r>
            <a:r>
              <a:rPr lang="ar-JO" b="0" dirty="0">
                <a:latin typeface="Arial" pitchFamily="34" charset="0"/>
                <a:cs typeface="Arial" pitchFamily="34" charset="0"/>
              </a:rPr>
              <a:t>ل</a:t>
            </a:r>
            <a:r>
              <a:rPr lang="ar-EG" b="0" dirty="0">
                <a:latin typeface="Arial" pitchFamily="34" charset="0"/>
                <a:cs typeface="Arial" pitchFamily="34" charset="0"/>
              </a:rPr>
              <a:t> مع الفرد في الغرب </a:t>
            </a:r>
            <a:r>
              <a:rPr lang="ar-JO" b="0" dirty="0">
                <a:latin typeface="Arial" pitchFamily="34" charset="0"/>
                <a:cs typeface="Arial" pitchFamily="34" charset="0"/>
              </a:rPr>
              <a:t>ب</a:t>
            </a:r>
            <a:r>
              <a:rPr lang="ar-EG" b="0" dirty="0">
                <a:latin typeface="Arial" pitchFamily="34" charset="0"/>
                <a:cs typeface="Arial" pitchFamily="34" charset="0"/>
              </a:rPr>
              <a:t>بساطة وس</a:t>
            </a:r>
            <a:r>
              <a:rPr lang="ar-JO" b="0" dirty="0">
                <a:latin typeface="Arial" pitchFamily="34" charset="0"/>
                <a:cs typeface="Arial" pitchFamily="34" charset="0"/>
              </a:rPr>
              <a:t>ه</a:t>
            </a:r>
            <a:r>
              <a:rPr lang="ar-EG" b="0" dirty="0">
                <a:latin typeface="Arial" pitchFamily="34" charset="0"/>
                <a:cs typeface="Arial" pitchFamily="34" charset="0"/>
              </a:rPr>
              <a:t>ولة. </a:t>
            </a:r>
            <a:endParaRPr lang="ar-JO" b="0" dirty="0">
              <a:latin typeface="Arial" pitchFamily="34" charset="0"/>
              <a:cs typeface="Arial" pitchFamily="34" charset="0"/>
            </a:endParaRPr>
          </a:p>
          <a:p>
            <a:pPr marL="457200" indent="-457200" algn="just" rtl="1">
              <a:buClr>
                <a:schemeClr val="tx2"/>
              </a:buClr>
              <a:buFont typeface="+mj-lt"/>
              <a:buAutoNum type="arabicPeriod"/>
            </a:pPr>
            <a:r>
              <a:rPr lang="ar-JO" dirty="0">
                <a:solidFill>
                  <a:schemeClr val="tx2"/>
                </a:solidFill>
                <a:latin typeface="Arial" pitchFamily="34" charset="0"/>
                <a:cs typeface="Arial" pitchFamily="34" charset="0"/>
              </a:rPr>
              <a:t>التفاعلية</a:t>
            </a:r>
            <a:r>
              <a:rPr lang="ar-JO" b="0" dirty="0">
                <a:latin typeface="Arial" pitchFamily="34" charset="0"/>
                <a:cs typeface="Arial" pitchFamily="34" charset="0"/>
              </a:rPr>
              <a:t>:</a:t>
            </a:r>
            <a:r>
              <a:rPr lang="ar-JO" dirty="0">
                <a:solidFill>
                  <a:schemeClr val="tx2"/>
                </a:solidFill>
                <a:latin typeface="Arial" pitchFamily="34" charset="0"/>
                <a:cs typeface="Arial" pitchFamily="34" charset="0"/>
              </a:rPr>
              <a:t> </a:t>
            </a:r>
            <a:r>
              <a:rPr lang="ar-EG" b="0" dirty="0">
                <a:latin typeface="Arial" pitchFamily="34" charset="0"/>
                <a:cs typeface="Arial" pitchFamily="34" charset="0"/>
              </a:rPr>
              <a:t>الفرد في</a:t>
            </a:r>
            <a:r>
              <a:rPr lang="ar-JO" b="0" dirty="0">
                <a:latin typeface="Arial" pitchFamily="34" charset="0"/>
                <a:cs typeface="Arial" pitchFamily="34" charset="0"/>
              </a:rPr>
              <a:t>ه</a:t>
            </a:r>
            <a:r>
              <a:rPr lang="ar-EG" b="0" dirty="0">
                <a:latin typeface="Arial" pitchFamily="34" charset="0"/>
                <a:cs typeface="Arial" pitchFamily="34" charset="0"/>
              </a:rPr>
              <a:t>ا كما أن</a:t>
            </a:r>
            <a:r>
              <a:rPr lang="ar-JO" b="0" dirty="0">
                <a:latin typeface="Arial" pitchFamily="34" charset="0"/>
                <a:cs typeface="Arial" pitchFamily="34" charset="0"/>
              </a:rPr>
              <a:t>ه</a:t>
            </a:r>
            <a:r>
              <a:rPr lang="ar-EG" b="0" dirty="0">
                <a:latin typeface="Arial" pitchFamily="34" charset="0"/>
                <a:cs typeface="Arial" pitchFamily="34" charset="0"/>
              </a:rPr>
              <a:t> مستقب</a:t>
            </a:r>
            <a:r>
              <a:rPr lang="ar-JO" b="0" dirty="0">
                <a:latin typeface="Arial" pitchFamily="34" charset="0"/>
                <a:cs typeface="Arial" pitchFamily="34" charset="0"/>
              </a:rPr>
              <a:t>ل</a:t>
            </a:r>
            <a:r>
              <a:rPr lang="ar-EG" b="0" dirty="0">
                <a:latin typeface="Arial" pitchFamily="34" charset="0"/>
                <a:cs typeface="Arial" pitchFamily="34" charset="0"/>
              </a:rPr>
              <a:t> وقارئ ف</a:t>
            </a:r>
            <a:r>
              <a:rPr lang="ar-JO" b="0" dirty="0">
                <a:latin typeface="Arial" pitchFamily="34" charset="0"/>
                <a:cs typeface="Arial" pitchFamily="34" charset="0"/>
              </a:rPr>
              <a:t>ه</a:t>
            </a:r>
            <a:r>
              <a:rPr lang="ar-EG" b="0" dirty="0">
                <a:latin typeface="Arial" pitchFamily="34" charset="0"/>
                <a:cs typeface="Arial" pitchFamily="34" charset="0"/>
              </a:rPr>
              <a:t>و مرس</a:t>
            </a:r>
            <a:r>
              <a:rPr lang="ar-JO" b="0" dirty="0">
                <a:latin typeface="Arial" pitchFamily="34" charset="0"/>
                <a:cs typeface="Arial" pitchFamily="34" charset="0"/>
              </a:rPr>
              <a:t>ل </a:t>
            </a:r>
            <a:r>
              <a:rPr lang="ar-EG" b="0" dirty="0">
                <a:latin typeface="Arial" pitchFamily="34" charset="0"/>
                <a:cs typeface="Arial" pitchFamily="34" charset="0"/>
              </a:rPr>
              <a:t>وكاتب ومشار</a:t>
            </a:r>
            <a:r>
              <a:rPr lang="ar-JO" b="0" dirty="0">
                <a:latin typeface="Arial" pitchFamily="34" charset="0"/>
                <a:cs typeface="Arial" pitchFamily="34" charset="0"/>
              </a:rPr>
              <a:t>ك. ه</a:t>
            </a:r>
            <a:r>
              <a:rPr lang="ar-EG" b="0" dirty="0">
                <a:latin typeface="Arial" pitchFamily="34" charset="0"/>
                <a:cs typeface="Arial" pitchFamily="34" charset="0"/>
              </a:rPr>
              <a:t>ي ت</a:t>
            </a:r>
            <a:r>
              <a:rPr lang="ar-JO" b="0" dirty="0">
                <a:latin typeface="Arial" pitchFamily="34" charset="0"/>
                <a:cs typeface="Arial" pitchFamily="34" charset="0"/>
              </a:rPr>
              <a:t>ل</a:t>
            </a:r>
            <a:r>
              <a:rPr lang="ar-EG" b="0" dirty="0">
                <a:latin typeface="Arial" pitchFamily="34" charset="0"/>
                <a:cs typeface="Arial" pitchFamily="34" charset="0"/>
              </a:rPr>
              <a:t>غي الس</a:t>
            </a:r>
            <a:r>
              <a:rPr lang="ar-JO" b="0" dirty="0">
                <a:latin typeface="Arial" pitchFamily="34" charset="0"/>
                <a:cs typeface="Arial" pitchFamily="34" charset="0"/>
              </a:rPr>
              <a:t>ل</a:t>
            </a:r>
            <a:r>
              <a:rPr lang="ar-EG" b="0" dirty="0">
                <a:latin typeface="Arial" pitchFamily="34" charset="0"/>
                <a:cs typeface="Arial" pitchFamily="34" charset="0"/>
              </a:rPr>
              <a:t>بية المقيتة في ا</a:t>
            </a:r>
            <a:r>
              <a:rPr lang="ar-JO" b="0" dirty="0">
                <a:latin typeface="Arial" pitchFamily="34" charset="0"/>
                <a:cs typeface="Arial" pitchFamily="34" charset="0"/>
              </a:rPr>
              <a:t>ل</a:t>
            </a:r>
            <a:r>
              <a:rPr lang="ar-EG" b="0" dirty="0">
                <a:latin typeface="Arial" pitchFamily="34" charset="0"/>
                <a:cs typeface="Arial" pitchFamily="34" charset="0"/>
              </a:rPr>
              <a:t>إ</a:t>
            </a:r>
            <a:r>
              <a:rPr lang="ar-JO" b="0" dirty="0">
                <a:latin typeface="Arial" pitchFamily="34" charset="0"/>
                <a:cs typeface="Arial" pitchFamily="34" charset="0"/>
              </a:rPr>
              <a:t>علام</a:t>
            </a:r>
            <a:r>
              <a:rPr lang="ar-EG" b="0" dirty="0">
                <a:latin typeface="Arial" pitchFamily="34" charset="0"/>
                <a:cs typeface="Arial" pitchFamily="34" charset="0"/>
              </a:rPr>
              <a:t> القديـ</a:t>
            </a:r>
            <a:r>
              <a:rPr lang="ar-JO" b="0" dirty="0">
                <a:latin typeface="Arial" pitchFamily="34" charset="0"/>
                <a:cs typeface="Arial" pitchFamily="34" charset="0"/>
              </a:rPr>
              <a:t>م</a:t>
            </a:r>
            <a:r>
              <a:rPr lang="ar-EG" b="0" dirty="0">
                <a:latin typeface="Arial" pitchFamily="34" charset="0"/>
                <a:cs typeface="Arial" pitchFamily="34" charset="0"/>
              </a:rPr>
              <a:t> وتعطي حيز ل</a:t>
            </a:r>
            <a:r>
              <a:rPr lang="ar-JO" b="0" dirty="0">
                <a:latin typeface="Arial" pitchFamily="34" charset="0"/>
                <a:cs typeface="Arial" pitchFamily="34" charset="0"/>
              </a:rPr>
              <a:t>ل</a:t>
            </a:r>
            <a:r>
              <a:rPr lang="ar-EG" b="0" dirty="0">
                <a:latin typeface="Arial" pitchFamily="34" charset="0"/>
                <a:cs typeface="Arial" pitchFamily="34" charset="0"/>
              </a:rPr>
              <a:t>مشاركة الفاع</a:t>
            </a:r>
            <a:r>
              <a:rPr lang="ar-JO" b="0" dirty="0">
                <a:latin typeface="Arial" pitchFamily="34" charset="0"/>
                <a:cs typeface="Arial" pitchFamily="34" charset="0"/>
              </a:rPr>
              <a:t>ل</a:t>
            </a:r>
            <a:r>
              <a:rPr lang="ar-EG" b="0" dirty="0">
                <a:latin typeface="Arial" pitchFamily="34" charset="0"/>
                <a:cs typeface="Arial" pitchFamily="34" charset="0"/>
              </a:rPr>
              <a:t>ة م</a:t>
            </a:r>
            <a:r>
              <a:rPr lang="ar-JO" b="0" dirty="0">
                <a:latin typeface="Arial" pitchFamily="34" charset="0"/>
                <a:cs typeface="Arial" pitchFamily="34" charset="0"/>
              </a:rPr>
              <a:t>ع</a:t>
            </a:r>
            <a:r>
              <a:rPr lang="ar-EG" b="0" dirty="0">
                <a:latin typeface="Arial" pitchFamily="34" charset="0"/>
                <a:cs typeface="Arial" pitchFamily="34" charset="0"/>
              </a:rPr>
              <a:t> المشا</a:t>
            </a:r>
            <a:r>
              <a:rPr lang="ar-JO" b="0" dirty="0">
                <a:latin typeface="Arial" pitchFamily="34" charset="0"/>
                <a:cs typeface="Arial" pitchFamily="34" charset="0"/>
              </a:rPr>
              <a:t>ه</a:t>
            </a:r>
            <a:r>
              <a:rPr lang="ar-EG" b="0" dirty="0">
                <a:latin typeface="Arial" pitchFamily="34" charset="0"/>
                <a:cs typeface="Arial" pitchFamily="34" charset="0"/>
              </a:rPr>
              <a:t>د والقارئ.</a:t>
            </a:r>
            <a:endParaRPr lang="ar-JO" b="0" dirty="0">
              <a:latin typeface="Arial" pitchFamily="34" charset="0"/>
              <a:cs typeface="Arial" pitchFamily="34" charset="0"/>
            </a:endParaRPr>
          </a:p>
          <a:p>
            <a:pPr marL="457200" indent="-457200" algn="just" rtl="1">
              <a:buClr>
                <a:schemeClr val="tx2"/>
              </a:buClr>
              <a:buFont typeface="+mj-lt"/>
              <a:buAutoNum type="arabicPeriod"/>
            </a:pPr>
            <a:r>
              <a:rPr lang="ar-EG" dirty="0">
                <a:solidFill>
                  <a:schemeClr val="tx2"/>
                </a:solidFill>
                <a:latin typeface="Arial" pitchFamily="34" charset="0"/>
                <a:cs typeface="Arial" pitchFamily="34" charset="0"/>
              </a:rPr>
              <a:t>التنوع وتعدد ال</a:t>
            </a:r>
            <a:r>
              <a:rPr lang="ar-JO" dirty="0">
                <a:solidFill>
                  <a:schemeClr val="tx2"/>
                </a:solidFill>
                <a:latin typeface="Arial" pitchFamily="34" charset="0"/>
                <a:cs typeface="Arial" pitchFamily="34" charset="0"/>
              </a:rPr>
              <a:t>ا</a:t>
            </a:r>
            <a:r>
              <a:rPr lang="ar-EG" dirty="0">
                <a:solidFill>
                  <a:schemeClr val="tx2"/>
                </a:solidFill>
                <a:latin typeface="Arial" pitchFamily="34" charset="0"/>
                <a:cs typeface="Arial" pitchFamily="34" charset="0"/>
              </a:rPr>
              <a:t>ستعما</a:t>
            </a:r>
            <a:r>
              <a:rPr lang="ar-JO" dirty="0">
                <a:solidFill>
                  <a:schemeClr val="tx2"/>
                </a:solidFill>
                <a:latin typeface="Arial" pitchFamily="34" charset="0"/>
                <a:cs typeface="Arial" pitchFamily="34" charset="0"/>
              </a:rPr>
              <a:t>لا</a:t>
            </a:r>
            <a:r>
              <a:rPr lang="ar-EG" dirty="0">
                <a:solidFill>
                  <a:schemeClr val="tx2"/>
                </a:solidFill>
                <a:latin typeface="Arial" pitchFamily="34" charset="0"/>
                <a:cs typeface="Arial" pitchFamily="34" charset="0"/>
              </a:rPr>
              <a:t>ت</a:t>
            </a:r>
            <a:r>
              <a:rPr lang="ar-EG" b="0" dirty="0">
                <a:latin typeface="Arial" pitchFamily="34" charset="0"/>
                <a:cs typeface="Arial" pitchFamily="34" charset="0"/>
              </a:rPr>
              <a:t>: يستخدم</a:t>
            </a:r>
            <a:r>
              <a:rPr lang="ar-JO" b="0" dirty="0">
                <a:latin typeface="Arial" pitchFamily="34" charset="0"/>
                <a:cs typeface="Arial" pitchFamily="34" charset="0"/>
              </a:rPr>
              <a:t>ه</a:t>
            </a:r>
            <a:r>
              <a:rPr lang="ar-EG" b="0" dirty="0">
                <a:latin typeface="Arial" pitchFamily="34" charset="0"/>
                <a:cs typeface="Arial" pitchFamily="34" charset="0"/>
              </a:rPr>
              <a:t>ا الطالب </a:t>
            </a:r>
            <a:r>
              <a:rPr lang="ar-JO" b="0" dirty="0">
                <a:latin typeface="Arial" pitchFamily="34" charset="0"/>
                <a:cs typeface="Arial" pitchFamily="34" charset="0"/>
              </a:rPr>
              <a:t>ل</a:t>
            </a:r>
            <a:r>
              <a:rPr lang="ar-EG" b="0" dirty="0">
                <a:latin typeface="Arial" pitchFamily="34" charset="0"/>
                <a:cs typeface="Arial" pitchFamily="34" charset="0"/>
              </a:rPr>
              <a:t>لتع</a:t>
            </a:r>
            <a:r>
              <a:rPr lang="ar-JO" b="0" dirty="0">
                <a:latin typeface="Arial" pitchFamily="34" charset="0"/>
                <a:cs typeface="Arial" pitchFamily="34" charset="0"/>
              </a:rPr>
              <a:t>لم</a:t>
            </a:r>
            <a:r>
              <a:rPr lang="ar-EG" b="0" dirty="0">
                <a:latin typeface="Arial" pitchFamily="34" charset="0"/>
                <a:cs typeface="Arial" pitchFamily="34" charset="0"/>
              </a:rPr>
              <a:t> والعالـ</a:t>
            </a:r>
            <a:r>
              <a:rPr lang="ar-JO" b="0" dirty="0">
                <a:latin typeface="Arial" pitchFamily="34" charset="0"/>
                <a:cs typeface="Arial" pitchFamily="34" charset="0"/>
              </a:rPr>
              <a:t>م</a:t>
            </a:r>
            <a:r>
              <a:rPr lang="ar-EG" b="0" dirty="0">
                <a:latin typeface="Arial" pitchFamily="34" charset="0"/>
                <a:cs typeface="Arial" pitchFamily="34" charset="0"/>
              </a:rPr>
              <a:t> لبث ع</a:t>
            </a:r>
            <a:r>
              <a:rPr lang="ar-JO" b="0" dirty="0">
                <a:latin typeface="Arial" pitchFamily="34" charset="0"/>
                <a:cs typeface="Arial" pitchFamily="34" charset="0"/>
              </a:rPr>
              <a:t>ل</a:t>
            </a:r>
            <a:r>
              <a:rPr lang="ar-EG" b="0" dirty="0">
                <a:latin typeface="Arial" pitchFamily="34" charset="0"/>
                <a:cs typeface="Arial" pitchFamily="34" charset="0"/>
              </a:rPr>
              <a:t>م</a:t>
            </a:r>
            <a:r>
              <a:rPr lang="ar-JO" b="0" dirty="0">
                <a:latin typeface="Arial" pitchFamily="34" charset="0"/>
                <a:cs typeface="Arial" pitchFamily="34" charset="0"/>
              </a:rPr>
              <a:t>ه</a:t>
            </a:r>
            <a:r>
              <a:rPr lang="ar-EG" b="0" dirty="0">
                <a:latin typeface="Arial" pitchFamily="34" charset="0"/>
                <a:cs typeface="Arial" pitchFamily="34" charset="0"/>
              </a:rPr>
              <a:t> وتع</a:t>
            </a:r>
            <a:r>
              <a:rPr lang="ar-JO" b="0" dirty="0">
                <a:latin typeface="Arial" pitchFamily="34" charset="0"/>
                <a:cs typeface="Arial" pitchFamily="34" charset="0"/>
              </a:rPr>
              <a:t>ل</a:t>
            </a:r>
            <a:r>
              <a:rPr lang="ar-EG" b="0" dirty="0">
                <a:latin typeface="Arial" pitchFamily="34" charset="0"/>
                <a:cs typeface="Arial" pitchFamily="34" charset="0"/>
              </a:rPr>
              <a:t>يـ</a:t>
            </a:r>
            <a:r>
              <a:rPr lang="ar-JO" b="0" dirty="0">
                <a:latin typeface="Arial" pitchFamily="34" charset="0"/>
                <a:cs typeface="Arial" pitchFamily="34" charset="0"/>
              </a:rPr>
              <a:t>م</a:t>
            </a:r>
            <a:r>
              <a:rPr lang="ar-EG" b="0" dirty="0">
                <a:latin typeface="Arial" pitchFamily="34" charset="0"/>
                <a:cs typeface="Arial" pitchFamily="34" charset="0"/>
              </a:rPr>
              <a:t> الناس والكاتب ل</a:t>
            </a:r>
            <a:r>
              <a:rPr lang="ar-JO" b="0" dirty="0">
                <a:latin typeface="Arial" pitchFamily="34" charset="0"/>
                <a:cs typeface="Arial" pitchFamily="34" charset="0"/>
              </a:rPr>
              <a:t>ل</a:t>
            </a:r>
            <a:r>
              <a:rPr lang="ar-EG" b="0" dirty="0">
                <a:latin typeface="Arial" pitchFamily="34" charset="0"/>
                <a:cs typeface="Arial" pitchFamily="34" charset="0"/>
              </a:rPr>
              <a:t>تواص</a:t>
            </a:r>
            <a:r>
              <a:rPr lang="ar-JO" b="0" dirty="0">
                <a:latin typeface="Arial" pitchFamily="34" charset="0"/>
                <a:cs typeface="Arial" pitchFamily="34" charset="0"/>
              </a:rPr>
              <a:t>ل</a:t>
            </a:r>
            <a:r>
              <a:rPr lang="ar-EG" b="0" dirty="0">
                <a:latin typeface="Arial" pitchFamily="34" charset="0"/>
                <a:cs typeface="Arial" pitchFamily="34" charset="0"/>
              </a:rPr>
              <a:t> مع القراء.</a:t>
            </a:r>
            <a:endParaRPr lang="ar-JO" b="0" dirty="0">
              <a:latin typeface="Arial" pitchFamily="34" charset="0"/>
              <a:cs typeface="Arial" pitchFamily="34" charset="0"/>
            </a:endParaRPr>
          </a:p>
          <a:p>
            <a:pPr marL="457200" indent="-457200" algn="just">
              <a:buClr>
                <a:schemeClr val="tx2"/>
              </a:buClr>
              <a:buFont typeface="+mj-lt"/>
              <a:buAutoNum type="arabicPeriod" startAt="4"/>
            </a:pPr>
            <a:r>
              <a:rPr lang="ar-EG" dirty="0">
                <a:solidFill>
                  <a:schemeClr val="tx2"/>
                </a:solidFill>
                <a:latin typeface="Arial" pitchFamily="34" charset="0"/>
                <a:cs typeface="Arial" pitchFamily="34" charset="0"/>
              </a:rPr>
              <a:t>س</a:t>
            </a:r>
            <a:r>
              <a:rPr lang="ar-JO" dirty="0">
                <a:solidFill>
                  <a:schemeClr val="tx2"/>
                </a:solidFill>
                <a:latin typeface="Arial" pitchFamily="34" charset="0"/>
                <a:cs typeface="Arial" pitchFamily="34" charset="0"/>
              </a:rPr>
              <a:t>ه</a:t>
            </a:r>
            <a:r>
              <a:rPr lang="ar-EG" dirty="0">
                <a:solidFill>
                  <a:schemeClr val="tx2"/>
                </a:solidFill>
                <a:latin typeface="Arial" pitchFamily="34" charset="0"/>
                <a:cs typeface="Arial" pitchFamily="34" charset="0"/>
              </a:rPr>
              <a:t>ولة ا</a:t>
            </a:r>
            <a:r>
              <a:rPr lang="ar-JO" dirty="0">
                <a:solidFill>
                  <a:schemeClr val="tx2"/>
                </a:solidFill>
                <a:latin typeface="Arial" pitchFamily="34" charset="0"/>
                <a:cs typeface="Arial" pitchFamily="34" charset="0"/>
              </a:rPr>
              <a:t>لا</a:t>
            </a:r>
            <a:r>
              <a:rPr lang="ar-EG" dirty="0">
                <a:solidFill>
                  <a:schemeClr val="tx2"/>
                </a:solidFill>
                <a:latin typeface="Arial" pitchFamily="34" charset="0"/>
                <a:cs typeface="Arial" pitchFamily="34" charset="0"/>
              </a:rPr>
              <a:t>ستخدا</a:t>
            </a:r>
            <a:r>
              <a:rPr lang="ar-JO" dirty="0">
                <a:solidFill>
                  <a:schemeClr val="tx2"/>
                </a:solidFill>
                <a:latin typeface="Arial" pitchFamily="34" charset="0"/>
                <a:cs typeface="Arial" pitchFamily="34" charset="0"/>
              </a:rPr>
              <a:t>م</a:t>
            </a:r>
            <a:r>
              <a:rPr lang="ar-EG" b="0" dirty="0">
                <a:latin typeface="Arial" pitchFamily="34" charset="0"/>
                <a:cs typeface="Arial" pitchFamily="34" charset="0"/>
              </a:rPr>
              <a:t>: فالشبكات ا</a:t>
            </a:r>
            <a:r>
              <a:rPr lang="ar-JO" b="0" dirty="0">
                <a:latin typeface="Arial" pitchFamily="34" charset="0"/>
                <a:cs typeface="Arial" pitchFamily="34" charset="0"/>
              </a:rPr>
              <a:t>لا</a:t>
            </a:r>
            <a:r>
              <a:rPr lang="ar-EG" b="0" dirty="0">
                <a:latin typeface="Arial" pitchFamily="34" charset="0"/>
                <a:cs typeface="Arial" pitchFamily="34" charset="0"/>
              </a:rPr>
              <a:t>جتماعية تستخد</a:t>
            </a:r>
            <a:r>
              <a:rPr lang="ar-JO" b="0" dirty="0">
                <a:latin typeface="Arial" pitchFamily="34" charset="0"/>
                <a:cs typeface="Arial" pitchFamily="34" charset="0"/>
              </a:rPr>
              <a:t>م</a:t>
            </a:r>
            <a:r>
              <a:rPr lang="ar-EG" b="0" dirty="0">
                <a:latin typeface="Arial" pitchFamily="34" charset="0"/>
                <a:cs typeface="Arial" pitchFamily="34" charset="0"/>
              </a:rPr>
              <a:t> الرموز والصور با</a:t>
            </a:r>
            <a:r>
              <a:rPr lang="ar-JO" b="0" dirty="0">
                <a:latin typeface="Arial" pitchFamily="34" charset="0"/>
                <a:cs typeface="Arial" pitchFamily="34" charset="0"/>
              </a:rPr>
              <a:t>ل</a:t>
            </a:r>
            <a:r>
              <a:rPr lang="ar-EG" b="0" dirty="0">
                <a:latin typeface="Arial" pitchFamily="34" charset="0"/>
                <a:cs typeface="Arial" pitchFamily="34" charset="0"/>
              </a:rPr>
              <a:t>إضافة ل</a:t>
            </a:r>
            <a:r>
              <a:rPr lang="ar-JO" b="0" dirty="0">
                <a:latin typeface="Arial" pitchFamily="34" charset="0"/>
                <a:cs typeface="Arial" pitchFamily="34" charset="0"/>
              </a:rPr>
              <a:t>ل</a:t>
            </a:r>
            <a:r>
              <a:rPr lang="ar-EG" b="0" dirty="0">
                <a:latin typeface="Arial" pitchFamily="34" charset="0"/>
                <a:cs typeface="Arial" pitchFamily="34" charset="0"/>
              </a:rPr>
              <a:t>حرو</a:t>
            </a:r>
            <a:r>
              <a:rPr lang="ar-JO" b="0" dirty="0">
                <a:latin typeface="Arial" pitchFamily="34" charset="0"/>
                <a:cs typeface="Arial" pitchFamily="34" charset="0"/>
              </a:rPr>
              <a:t>ف و</a:t>
            </a:r>
            <a:r>
              <a:rPr lang="ar-EG" b="0" dirty="0">
                <a:latin typeface="Arial" pitchFamily="34" charset="0"/>
                <a:cs typeface="Arial" pitchFamily="34" charset="0"/>
              </a:rPr>
              <a:t>ال</a:t>
            </a:r>
            <a:r>
              <a:rPr lang="ar-JO" b="0" dirty="0">
                <a:latin typeface="Arial" pitchFamily="34" charset="0"/>
                <a:cs typeface="Arial" pitchFamily="34" charset="0"/>
              </a:rPr>
              <a:t>ل</a:t>
            </a:r>
            <a:r>
              <a:rPr lang="ar-EG" b="0" dirty="0">
                <a:latin typeface="Arial" pitchFamily="34" charset="0"/>
                <a:cs typeface="Arial" pitchFamily="34" charset="0"/>
              </a:rPr>
              <a:t>غة</a:t>
            </a:r>
            <a:r>
              <a:rPr lang="ar-JO" b="0" dirty="0">
                <a:latin typeface="Arial" pitchFamily="34" charset="0"/>
                <a:cs typeface="Arial" pitchFamily="34" charset="0"/>
              </a:rPr>
              <a:t> البسيطة</a:t>
            </a:r>
            <a:r>
              <a:rPr lang="ar-EG" b="0" dirty="0">
                <a:latin typeface="Arial" pitchFamily="34" charset="0"/>
                <a:cs typeface="Arial" pitchFamily="34" charset="0"/>
              </a:rPr>
              <a:t> التي تس</a:t>
            </a:r>
            <a:r>
              <a:rPr lang="ar-JO" b="0" dirty="0">
                <a:latin typeface="Arial" pitchFamily="34" charset="0"/>
                <a:cs typeface="Arial" pitchFamily="34" charset="0"/>
              </a:rPr>
              <a:t>هل على ا</a:t>
            </a:r>
            <a:r>
              <a:rPr lang="ar-EG" b="0" dirty="0">
                <a:latin typeface="Arial" pitchFamily="34" charset="0"/>
                <a:cs typeface="Arial" pitchFamily="34" charset="0"/>
              </a:rPr>
              <a:t>لمستخد</a:t>
            </a:r>
            <a:r>
              <a:rPr lang="ar-JO" b="0" dirty="0">
                <a:latin typeface="Arial" pitchFamily="34" charset="0"/>
                <a:cs typeface="Arial" pitchFamily="34" charset="0"/>
              </a:rPr>
              <a:t>م </a:t>
            </a:r>
            <a:r>
              <a:rPr lang="ar-EG" b="0" dirty="0">
                <a:latin typeface="Arial" pitchFamily="34" charset="0"/>
                <a:cs typeface="Arial" pitchFamily="34" charset="0"/>
              </a:rPr>
              <a:t>التفاع</a:t>
            </a:r>
            <a:r>
              <a:rPr lang="ar-JO" b="0" dirty="0">
                <a:latin typeface="Arial" pitchFamily="34" charset="0"/>
                <a:cs typeface="Arial" pitchFamily="34" charset="0"/>
              </a:rPr>
              <a:t>ل.</a:t>
            </a:r>
            <a:r>
              <a:rPr lang="ar-EG" b="0" dirty="0">
                <a:latin typeface="Arial" pitchFamily="34" charset="0"/>
                <a:cs typeface="Arial" pitchFamily="34" charset="0"/>
              </a:rPr>
              <a:t> </a:t>
            </a:r>
            <a:endParaRPr lang="ar-JO" b="0" dirty="0">
              <a:latin typeface="Arial" pitchFamily="34" charset="0"/>
              <a:cs typeface="Arial" pitchFamily="34" charset="0"/>
            </a:endParaRPr>
          </a:p>
          <a:p>
            <a:pPr marL="457200" indent="-457200" algn="just">
              <a:buClr>
                <a:schemeClr val="tx2"/>
              </a:buClr>
              <a:buFont typeface="+mj-lt"/>
              <a:buAutoNum type="arabicPeriod" startAt="4"/>
            </a:pPr>
            <a:r>
              <a:rPr lang="ar-JO" dirty="0">
                <a:solidFill>
                  <a:schemeClr val="tx2"/>
                </a:solidFill>
                <a:latin typeface="Arial" pitchFamily="34" charset="0"/>
                <a:cs typeface="Arial" pitchFamily="34" charset="0"/>
              </a:rPr>
              <a:t>التوفير والاقتصادية</a:t>
            </a:r>
            <a:r>
              <a:rPr lang="ar-EG" b="0" dirty="0">
                <a:latin typeface="Arial" pitchFamily="34" charset="0"/>
                <a:cs typeface="Arial" pitchFamily="34" charset="0"/>
              </a:rPr>
              <a:t>: </a:t>
            </a:r>
            <a:r>
              <a:rPr lang="ar-JO" b="0" dirty="0">
                <a:latin typeface="Arial" pitchFamily="34" charset="0"/>
                <a:cs typeface="Arial" pitchFamily="34" charset="0"/>
              </a:rPr>
              <a:t>اقتصادية في الوقت والجهد والمال</a:t>
            </a:r>
            <a:r>
              <a:rPr lang="ar-EG" b="0" dirty="0">
                <a:latin typeface="Arial" pitchFamily="34" charset="0"/>
                <a:cs typeface="Arial" pitchFamily="34" charset="0"/>
              </a:rPr>
              <a:t>.</a:t>
            </a:r>
            <a:r>
              <a:rPr lang="ar-JO" b="0" dirty="0">
                <a:latin typeface="Arial" pitchFamily="34" charset="0"/>
                <a:cs typeface="Arial" pitchFamily="34" charset="0"/>
              </a:rPr>
              <a:t> في ظل مجانية التسجيل فإن الفرد البسيط يستطيع أن يمتلك حيزاً على الشبكة وذلك ليس حكراً على أصحاب الأموال. </a:t>
            </a:r>
            <a:endParaRPr lang="en-GB" b="0" dirty="0">
              <a:latin typeface="Arial" pitchFamily="34" charset="0"/>
              <a:cs typeface="Arial" pitchFamily="34" charset="0"/>
            </a:endParaRPr>
          </a:p>
          <a:p>
            <a:pPr marL="457200" indent="-457200" algn="just" rtl="1">
              <a:buClr>
                <a:schemeClr val="tx2"/>
              </a:buClr>
              <a:buFont typeface="+mj-lt"/>
              <a:buAutoNum type="arabicPeriod"/>
            </a:pPr>
            <a:endParaRPr lang="en-GB" b="0" dirty="0">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fld id="{A85E95EA-764A-438A-AB2D-615555310C78}" type="slidenum">
              <a:rPr lang="en-GB" smtClean="0"/>
              <a:pPr/>
              <a:t>10</a:t>
            </a:fld>
            <a:endParaRPr lang="en-GB"/>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ar-JO" sz="2400" dirty="0"/>
              <a:t>إيجابيات وسلبيات شبكات التواصل الاجتماعي</a:t>
            </a:r>
            <a:endParaRPr lang="en-GB" sz="2400" dirty="0"/>
          </a:p>
        </p:txBody>
      </p:sp>
      <p:sp>
        <p:nvSpPr>
          <p:cNvPr id="3" name="Content Placeholder 2"/>
          <p:cNvSpPr>
            <a:spLocks noGrp="1"/>
          </p:cNvSpPr>
          <p:nvPr>
            <p:ph idx="1"/>
          </p:nvPr>
        </p:nvSpPr>
        <p:spPr/>
        <p:txBody>
          <a:bodyPr>
            <a:normAutofit/>
          </a:bodyPr>
          <a:lstStyle/>
          <a:p>
            <a:pPr algn="just"/>
            <a:r>
              <a:rPr lang="ar-JO" u="sng" dirty="0">
                <a:solidFill>
                  <a:schemeClr val="tx2"/>
                </a:solidFill>
              </a:rPr>
              <a:t>أهم إيجابيات شبكات التواصل الاجتماعي</a:t>
            </a:r>
            <a:endParaRPr lang="en-GB" u="sng" dirty="0">
              <a:solidFill>
                <a:schemeClr val="tx2"/>
              </a:solidFill>
            </a:endParaRPr>
          </a:p>
          <a:p>
            <a:pPr marL="457200" indent="-457200" algn="just">
              <a:spcBef>
                <a:spcPts val="600"/>
              </a:spcBef>
              <a:buClr>
                <a:schemeClr val="tx2"/>
              </a:buClr>
              <a:buFont typeface="+mj-lt"/>
              <a:buAutoNum type="arabicPeriod"/>
            </a:pPr>
            <a:r>
              <a:rPr lang="ar-JO" dirty="0"/>
              <a:t>الانفتاح المباشر على </a:t>
            </a:r>
            <a:r>
              <a:rPr lang="ar-EG" dirty="0"/>
              <a:t>العالم </a:t>
            </a:r>
            <a:r>
              <a:rPr lang="ar-JO" b="0" dirty="0"/>
              <a:t>مما يتيح للفرد فرصة </a:t>
            </a:r>
            <a:r>
              <a:rPr lang="ar-EG" b="0" dirty="0"/>
              <a:t>تبادل الآراء والأفكار </a:t>
            </a:r>
            <a:r>
              <a:rPr lang="ar-JO" b="0" dirty="0"/>
              <a:t>والاطلاع على </a:t>
            </a:r>
            <a:r>
              <a:rPr lang="ar-EG" b="0" dirty="0"/>
              <a:t>ثقافات </a:t>
            </a:r>
            <a:r>
              <a:rPr lang="ar-JO" b="0" dirty="0"/>
              <a:t>جديدة </a:t>
            </a:r>
            <a:r>
              <a:rPr lang="ar-EG" b="0" dirty="0"/>
              <a:t>وتقريب المسافات.</a:t>
            </a:r>
            <a:endParaRPr lang="ar-JO" b="0" dirty="0"/>
          </a:p>
          <a:p>
            <a:pPr marL="457200" indent="-457200" algn="just">
              <a:spcBef>
                <a:spcPts val="600"/>
              </a:spcBef>
              <a:buClr>
                <a:schemeClr val="tx2"/>
              </a:buClr>
              <a:buFont typeface="+mj-lt"/>
              <a:buAutoNum type="arabicPeriod"/>
            </a:pPr>
            <a:r>
              <a:rPr lang="ar-JO" dirty="0"/>
              <a:t>التعلم السريع والمجاني </a:t>
            </a:r>
            <a:r>
              <a:rPr lang="ar-JO" b="0" dirty="0"/>
              <a:t>لمهارات جديدة كانت تأخذ وقتاً ومالاً في السابق.</a:t>
            </a:r>
          </a:p>
          <a:p>
            <a:pPr marL="457200" indent="-457200" algn="just">
              <a:spcBef>
                <a:spcPts val="600"/>
              </a:spcBef>
              <a:buClr>
                <a:schemeClr val="tx2"/>
              </a:buClr>
              <a:buFont typeface="+mj-lt"/>
              <a:buAutoNum type="arabicPeriod"/>
            </a:pPr>
            <a:r>
              <a:rPr lang="ar-JO" dirty="0"/>
              <a:t>إمكانية إطلاق إبداعات ومشاريع </a:t>
            </a:r>
            <a:r>
              <a:rPr lang="ar-JO" b="0" dirty="0"/>
              <a:t>للأفراد وعرضها على المهتمين وتحصيل مردود مادي أو معنوي منها.</a:t>
            </a:r>
          </a:p>
          <a:p>
            <a:pPr marL="457200" indent="-457200" algn="just">
              <a:spcBef>
                <a:spcPts val="600"/>
              </a:spcBef>
              <a:buClr>
                <a:schemeClr val="tx2"/>
              </a:buClr>
              <a:buFont typeface="+mj-lt"/>
              <a:buAutoNum type="arabicPeriod"/>
            </a:pPr>
            <a:r>
              <a:rPr lang="ar-JO" dirty="0"/>
              <a:t>تسهيل التواصل بين الأفراد والجهات الحكومية </a:t>
            </a:r>
            <a:r>
              <a:rPr lang="ar-JO" b="0" dirty="0"/>
              <a:t>وتوفير الوقت والمال.</a:t>
            </a:r>
          </a:p>
          <a:p>
            <a:pPr algn="just" rtl="1"/>
            <a:endParaRPr lang="en-GB" sz="2000" b="0" dirty="0">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fld id="{A85E95EA-764A-438A-AB2D-615555310C78}" type="slidenum">
              <a:rPr lang="en-GB" smtClean="0"/>
              <a:pPr/>
              <a:t>11</a:t>
            </a:fld>
            <a:endParaRPr lang="en-GB"/>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p:txBody>
          <a:bodyPr>
            <a:noAutofit/>
          </a:bodyPr>
          <a:lstStyle/>
          <a:p>
            <a:pPr algn="r" rtl="1"/>
            <a:r>
              <a:rPr lang="ar-JO" sz="2400" dirty="0"/>
              <a:t>إيجابيات وسلبيات شبكات التواصل الاجتماعي</a:t>
            </a:r>
            <a:endParaRPr lang="en-GB" sz="2400" dirty="0"/>
          </a:p>
        </p:txBody>
      </p:sp>
      <p:sp>
        <p:nvSpPr>
          <p:cNvPr id="2" name="Content Placeholder 1"/>
          <p:cNvSpPr>
            <a:spLocks noGrp="1"/>
          </p:cNvSpPr>
          <p:nvPr>
            <p:ph idx="1"/>
          </p:nvPr>
        </p:nvSpPr>
        <p:spPr/>
        <p:txBody>
          <a:bodyPr>
            <a:noAutofit/>
          </a:bodyPr>
          <a:lstStyle/>
          <a:p>
            <a:pPr algn="just"/>
            <a:r>
              <a:rPr lang="ar-JO" u="sng" dirty="0">
                <a:solidFill>
                  <a:schemeClr val="tx2"/>
                </a:solidFill>
              </a:rPr>
              <a:t>أهم سلبيات شبكات التواصل الاجتماعي</a:t>
            </a:r>
          </a:p>
          <a:p>
            <a:pPr marL="457200" indent="-457200" algn="just">
              <a:spcBef>
                <a:spcPts val="600"/>
              </a:spcBef>
              <a:buClr>
                <a:schemeClr val="tx2"/>
              </a:buClr>
              <a:buFont typeface="+mj-lt"/>
              <a:buAutoNum type="arabicPeriod"/>
            </a:pPr>
            <a:r>
              <a:rPr lang="ar-EG" dirty="0"/>
              <a:t>غياب الرقابة </a:t>
            </a:r>
            <a:r>
              <a:rPr lang="ar-EG" b="0" dirty="0"/>
              <a:t>وعدم شعور بعض المستخدمين بالمسؤولية.</a:t>
            </a:r>
            <a:endParaRPr lang="ar-JO" b="0" dirty="0"/>
          </a:p>
          <a:p>
            <a:pPr marL="457200" indent="-457200" algn="just">
              <a:spcBef>
                <a:spcPts val="600"/>
              </a:spcBef>
              <a:buClr>
                <a:schemeClr val="tx2"/>
              </a:buClr>
              <a:buFont typeface="+mj-lt"/>
              <a:buAutoNum type="arabicPeriod"/>
            </a:pPr>
            <a:r>
              <a:rPr lang="ar-JO" dirty="0"/>
              <a:t>عرض مواد غير مناسبة </a:t>
            </a:r>
            <a:r>
              <a:rPr lang="ar-JO" b="0" dirty="0"/>
              <a:t>أو قد تنتهك خصوصية آخرين.</a:t>
            </a:r>
          </a:p>
          <a:p>
            <a:pPr marL="457200" indent="-457200" algn="just">
              <a:spcBef>
                <a:spcPts val="600"/>
              </a:spcBef>
              <a:buClr>
                <a:schemeClr val="tx2"/>
              </a:buClr>
              <a:buFont typeface="+mj-lt"/>
              <a:buAutoNum type="arabicPeriod"/>
            </a:pPr>
            <a:r>
              <a:rPr lang="ar-JO" dirty="0"/>
              <a:t>انتشار </a:t>
            </a:r>
            <a:r>
              <a:rPr lang="ar-EG" dirty="0"/>
              <a:t>الإشاعات </a:t>
            </a:r>
            <a:r>
              <a:rPr lang="ar-EG" b="0" dirty="0"/>
              <a:t>والمبالغة في </a:t>
            </a:r>
            <a:r>
              <a:rPr lang="ar-JO" b="0" dirty="0"/>
              <a:t>تهويل </a:t>
            </a:r>
            <a:r>
              <a:rPr lang="ar-EG" b="0" dirty="0"/>
              <a:t>الأحداث.</a:t>
            </a:r>
            <a:endParaRPr lang="ar-JO" b="0" dirty="0"/>
          </a:p>
          <a:p>
            <a:pPr marL="457200" indent="-457200" algn="just">
              <a:spcBef>
                <a:spcPts val="600"/>
              </a:spcBef>
              <a:buClr>
                <a:schemeClr val="tx2"/>
              </a:buClr>
              <a:buFont typeface="+mj-lt"/>
              <a:buAutoNum type="arabicPeriod"/>
            </a:pPr>
            <a:r>
              <a:rPr lang="ar-JO" dirty="0"/>
              <a:t>ضعف اللغة </a:t>
            </a:r>
            <a:r>
              <a:rPr lang="ar-JO" b="0" dirty="0"/>
              <a:t>واضمحلال المصطلحات الفصيحة وانتشار لغة ركيكة بين الشباب.</a:t>
            </a:r>
          </a:p>
          <a:p>
            <a:pPr marL="457200" indent="-457200" algn="just">
              <a:spcBef>
                <a:spcPts val="600"/>
              </a:spcBef>
              <a:buClr>
                <a:schemeClr val="tx2"/>
              </a:buClr>
              <a:buFont typeface="+mj-lt"/>
              <a:buAutoNum type="arabicPeriod"/>
            </a:pPr>
            <a:r>
              <a:rPr lang="ar-EG" dirty="0"/>
              <a:t>عزل الشباب والمراهقين عن </a:t>
            </a:r>
            <a:r>
              <a:rPr lang="ar-JO" dirty="0"/>
              <a:t>الأسرة</a:t>
            </a:r>
            <a:r>
              <a:rPr lang="ar-EG" dirty="0"/>
              <a:t> </a:t>
            </a:r>
            <a:r>
              <a:rPr lang="ar-EG" b="0" dirty="0"/>
              <a:t>وعن مشاركتهم في الفعاليات التي يقيمها المجتمع.</a:t>
            </a:r>
            <a:endParaRPr lang="ar-JO" b="0" dirty="0"/>
          </a:p>
          <a:p>
            <a:pPr marL="457200" indent="-457200" algn="just">
              <a:spcBef>
                <a:spcPts val="600"/>
              </a:spcBef>
              <a:buClr>
                <a:schemeClr val="tx2"/>
              </a:buClr>
              <a:buFont typeface="+mj-lt"/>
              <a:buAutoNum type="arabicPeriod"/>
            </a:pPr>
            <a:r>
              <a:rPr lang="ar-JO" dirty="0"/>
              <a:t>سهولة عمليات النصب والاحتيال </a:t>
            </a:r>
            <a:r>
              <a:rPr lang="ar-JO" b="0" dirty="0"/>
              <a:t>خصوصاً بين الصغار بالسن.</a:t>
            </a:r>
          </a:p>
          <a:p>
            <a:pPr marL="457200" indent="-457200" algn="just">
              <a:spcBef>
                <a:spcPts val="600"/>
              </a:spcBef>
              <a:buClr>
                <a:schemeClr val="tx2"/>
              </a:buClr>
              <a:buFont typeface="+mj-lt"/>
              <a:buAutoNum type="arabicPeriod"/>
            </a:pPr>
            <a:r>
              <a:rPr lang="ar-EG" dirty="0"/>
              <a:t>إضاعة الوقت </a:t>
            </a:r>
            <a:r>
              <a:rPr lang="ar-EG" b="0" dirty="0"/>
              <a:t>في التنقل بين الصفحات والملفات دون فائدة.</a:t>
            </a:r>
            <a:endParaRPr lang="en-GB" dirty="0"/>
          </a:p>
        </p:txBody>
      </p:sp>
      <p:sp>
        <p:nvSpPr>
          <p:cNvPr id="5" name="Slide Number Placeholder 4"/>
          <p:cNvSpPr>
            <a:spLocks noGrp="1"/>
          </p:cNvSpPr>
          <p:nvPr>
            <p:ph type="sldNum" sz="quarter" idx="12"/>
          </p:nvPr>
        </p:nvSpPr>
        <p:spPr/>
        <p:txBody>
          <a:bodyPr/>
          <a:lstStyle/>
          <a:p>
            <a:fld id="{A85E95EA-764A-438A-AB2D-615555310C78}" type="slidenum">
              <a:rPr lang="en-GB" smtClean="0"/>
              <a:pPr/>
              <a:t>12</a:t>
            </a:fld>
            <a:endParaRPr lang="en-GB"/>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a:t>القضايا المتعلقة باستخدام مواقع التواصل الاجتماعي</a:t>
            </a:r>
            <a:endParaRPr lang="en-US" dirty="0"/>
          </a:p>
        </p:txBody>
      </p:sp>
      <p:sp>
        <p:nvSpPr>
          <p:cNvPr id="3" name="Content Placeholder 2"/>
          <p:cNvSpPr>
            <a:spLocks noGrp="1"/>
          </p:cNvSpPr>
          <p:nvPr>
            <p:ph idx="1"/>
          </p:nvPr>
        </p:nvSpPr>
        <p:spPr/>
        <p:txBody>
          <a:bodyPr>
            <a:normAutofit/>
          </a:bodyPr>
          <a:lstStyle/>
          <a:p>
            <a:r>
              <a:rPr lang="ar-EG" dirty="0"/>
              <a:t>أن شبكة الإنترنت كما هو معروف شبكة عالمية واسعة الانتشار جعلت العالم كله قرية صغيرة فالإنترنت بمثابة النافذة التى تطل منها على العالم كله وهذا يعنى أنها متاحة لجميع أفراد المجتمع دون استثناء. </a:t>
            </a:r>
            <a:endParaRPr lang="ar-JO" dirty="0"/>
          </a:p>
          <a:p>
            <a:endParaRPr lang="ar-JO" dirty="0"/>
          </a:p>
          <a:p>
            <a:r>
              <a:rPr lang="ar-JO" dirty="0"/>
              <a:t>هناك نوعان من القضايا المتعلقة باستخدام مواقع التواصل الاجتماعي؛ القضايا القانونية </a:t>
            </a:r>
            <a:r>
              <a:rPr lang="en-US" dirty="0"/>
              <a:t>Legal Issues</a:t>
            </a:r>
            <a:r>
              <a:rPr lang="ar-JO" dirty="0"/>
              <a:t>، والقضايا الاخلاقية </a:t>
            </a:r>
            <a:r>
              <a:rPr lang="en-US" dirty="0"/>
              <a:t>Ethical Issues</a:t>
            </a:r>
            <a:r>
              <a:rPr lang="ar-JO" dirty="0"/>
              <a:t>.</a:t>
            </a:r>
          </a:p>
          <a:p>
            <a:pPr lvl="1"/>
            <a:r>
              <a:rPr lang="ar-JO" b="1" u="sng" dirty="0">
                <a:solidFill>
                  <a:schemeClr val="tx2"/>
                </a:solidFill>
              </a:rPr>
              <a:t>القضايا القانونية:</a:t>
            </a:r>
            <a:r>
              <a:rPr lang="ar-JO" b="1" dirty="0">
                <a:solidFill>
                  <a:schemeClr val="tx2"/>
                </a:solidFill>
              </a:rPr>
              <a:t> </a:t>
            </a:r>
            <a:r>
              <a:rPr lang="ar-JO" dirty="0"/>
              <a:t>تُعنى باختراق المستخدم لاحد قوانين البلد التي يعيش بها ولذلك يتم مسائلته قانونياً ويمكن الحاق بعض العقوبات عليه.</a:t>
            </a:r>
          </a:p>
          <a:p>
            <a:pPr lvl="1"/>
            <a:r>
              <a:rPr lang="ar-JO" b="1" u="sng" dirty="0">
                <a:solidFill>
                  <a:schemeClr val="tx2"/>
                </a:solidFill>
              </a:rPr>
              <a:t>القضايا الاخلاقية:</a:t>
            </a:r>
            <a:r>
              <a:rPr lang="ar-JO" b="1" dirty="0">
                <a:solidFill>
                  <a:schemeClr val="tx2"/>
                </a:solidFill>
              </a:rPr>
              <a:t> </a:t>
            </a:r>
            <a:r>
              <a:rPr lang="ar-JO" dirty="0"/>
              <a:t>الاستخدام الخاطئ لمواقع التواصل الاجتماعي وسرقة ممتلكات غير ملموسة (كالملكية الفكرية) دون الاستئذان المباشر من صاحبها. او الحاق اذى غير مباشر بمستخدمين اخرين.</a:t>
            </a:r>
          </a:p>
          <a:p>
            <a:pPr marL="342900" indent="-342900">
              <a:buClr>
                <a:schemeClr val="tx2"/>
              </a:buClr>
              <a:buFont typeface="Arial" panose="020B0604020202020204" pitchFamily="34" charset="0"/>
              <a:buChar char="•"/>
            </a:pPr>
            <a:endParaRPr lang="en-US" b="0" dirty="0"/>
          </a:p>
        </p:txBody>
      </p:sp>
      <p:sp>
        <p:nvSpPr>
          <p:cNvPr id="4" name="Slide Number Placeholder 3"/>
          <p:cNvSpPr>
            <a:spLocks noGrp="1"/>
          </p:cNvSpPr>
          <p:nvPr>
            <p:ph type="sldNum" sz="quarter" idx="12"/>
          </p:nvPr>
        </p:nvSpPr>
        <p:spPr/>
        <p:txBody>
          <a:bodyPr/>
          <a:lstStyle/>
          <a:p>
            <a:fld id="{A85E95EA-764A-438A-AB2D-615555310C78}" type="slidenum">
              <a:rPr lang="en-GB" smtClean="0"/>
              <a:pPr/>
              <a:t>13</a:t>
            </a:fld>
            <a:endParaRPr lang="en-GB"/>
          </a:p>
        </p:txBody>
      </p:sp>
      <p:sp>
        <p:nvSpPr>
          <p:cNvPr id="5" name="AutoShape 9" descr="Image result for twitter"/>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0338511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a:t>الجرائم الالكترونية</a:t>
            </a:r>
            <a:endParaRPr lang="en-US" dirty="0"/>
          </a:p>
        </p:txBody>
      </p:sp>
      <p:sp>
        <p:nvSpPr>
          <p:cNvPr id="3" name="Content Placeholder 2"/>
          <p:cNvSpPr>
            <a:spLocks noGrp="1"/>
          </p:cNvSpPr>
          <p:nvPr>
            <p:ph idx="1"/>
          </p:nvPr>
        </p:nvSpPr>
        <p:spPr/>
        <p:txBody>
          <a:bodyPr/>
          <a:lstStyle/>
          <a:p>
            <a:r>
              <a:rPr lang="ar-EG" b="1" u="sng" dirty="0">
                <a:solidFill>
                  <a:schemeClr val="tx2"/>
                </a:solidFill>
              </a:rPr>
              <a:t>الجريمة الإلكترونية</a:t>
            </a:r>
            <a:r>
              <a:rPr lang="ar-JO" b="1" u="sng" dirty="0">
                <a:solidFill>
                  <a:schemeClr val="tx2"/>
                </a:solidFill>
              </a:rPr>
              <a:t>:</a:t>
            </a:r>
            <a:r>
              <a:rPr lang="ar-JO" dirty="0">
                <a:solidFill>
                  <a:schemeClr val="tx2"/>
                </a:solidFill>
              </a:rPr>
              <a:t> </a:t>
            </a:r>
            <a:r>
              <a:rPr lang="ar-JO" dirty="0"/>
              <a:t>هي </a:t>
            </a:r>
            <a:r>
              <a:rPr lang="ar-EG" dirty="0"/>
              <a:t>أي مخالفة ترتكب ضد أفراد أو جماعات بدافع جرمي ونية الإساءة لسمعة الضحية أو لجسدها أو عقليتها، سواءً كان ذلك بطريقة مباشرة أو غير مباشرة، و أن يتم ذلك باستخدام وسائل الاتصالات الحديثة</a:t>
            </a:r>
            <a:r>
              <a:rPr lang="ar-JO" dirty="0"/>
              <a:t>.</a:t>
            </a:r>
          </a:p>
          <a:p>
            <a:endParaRPr lang="ar-JO" dirty="0"/>
          </a:p>
          <a:p>
            <a:r>
              <a:rPr lang="ar-JO" b="1" u="sng" dirty="0">
                <a:solidFill>
                  <a:schemeClr val="tx2"/>
                </a:solidFill>
              </a:rPr>
              <a:t>الهاكر </a:t>
            </a:r>
            <a:r>
              <a:rPr lang="en-US" b="1" u="sng" dirty="0">
                <a:solidFill>
                  <a:schemeClr val="tx2"/>
                </a:solidFill>
              </a:rPr>
              <a:t>Hacker</a:t>
            </a:r>
            <a:r>
              <a:rPr lang="ar-JO" b="1" u="sng" dirty="0">
                <a:solidFill>
                  <a:schemeClr val="tx2"/>
                </a:solidFill>
              </a:rPr>
              <a:t>:</a:t>
            </a:r>
            <a:r>
              <a:rPr lang="ar-JO" dirty="0"/>
              <a:t> كلمة توصف المختص المتمكن من مهارات في مجال الحاسوب وأمن المعلوماتية. وأطلقت كلمة هاكر أساسا على مجموعة من المبرمجين الأذكياء الذين كانوا يتحدوا الأنظمة المختلفة ويحاولوا اقتحامها وليس بالضرورة أن تكون في نيتهم ارتكاب جريمة أو حتى جنحة ولكن نجاحهم في الاختراق يعتبر نجاحا لقدراتهم ومهارتهم. إلا أن القانون اعتبرهم دخلاء تمكنوا من دخول مكان افتراضي لا يجب أن يكونوا فيه.</a:t>
            </a:r>
            <a:endParaRPr lang="en-GB" dirty="0"/>
          </a:p>
          <a:p>
            <a:endParaRPr lang="en-US" dirty="0"/>
          </a:p>
        </p:txBody>
      </p:sp>
      <p:sp>
        <p:nvSpPr>
          <p:cNvPr id="4" name="Slide Number Placeholder 3"/>
          <p:cNvSpPr>
            <a:spLocks noGrp="1"/>
          </p:cNvSpPr>
          <p:nvPr>
            <p:ph type="sldNum" sz="quarter" idx="12"/>
          </p:nvPr>
        </p:nvSpPr>
        <p:spPr/>
        <p:txBody>
          <a:bodyPr/>
          <a:lstStyle/>
          <a:p>
            <a:fld id="{A85E95EA-764A-438A-AB2D-615555310C78}" type="slidenum">
              <a:rPr lang="en-GB" smtClean="0"/>
              <a:pPr/>
              <a:t>14</a:t>
            </a:fld>
            <a:endParaRPr lang="en-GB"/>
          </a:p>
        </p:txBody>
      </p:sp>
    </p:spTree>
    <p:extLst>
      <p:ext uri="{BB962C8B-B14F-4D97-AF65-F5344CB8AC3E}">
        <p14:creationId xmlns:p14="http://schemas.microsoft.com/office/powerpoint/2010/main" val="18541177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a:t>أنواع الجرائم الالكترونية</a:t>
            </a:r>
            <a:endParaRPr lang="en-US" dirty="0"/>
          </a:p>
        </p:txBody>
      </p:sp>
      <p:sp>
        <p:nvSpPr>
          <p:cNvPr id="3" name="Content Placeholder 2"/>
          <p:cNvSpPr>
            <a:spLocks noGrp="1"/>
          </p:cNvSpPr>
          <p:nvPr>
            <p:ph idx="1"/>
          </p:nvPr>
        </p:nvSpPr>
        <p:spPr/>
        <p:txBody>
          <a:bodyPr>
            <a:normAutofit/>
          </a:bodyPr>
          <a:lstStyle/>
          <a:p>
            <a:r>
              <a:rPr lang="ar-EG" b="1" u="sng" dirty="0">
                <a:solidFill>
                  <a:schemeClr val="tx2"/>
                </a:solidFill>
              </a:rPr>
              <a:t>الجريمة المادية</a:t>
            </a:r>
            <a:r>
              <a:rPr lang="ar-JO" b="1" u="sng" dirty="0">
                <a:solidFill>
                  <a:schemeClr val="tx2"/>
                </a:solidFill>
              </a:rPr>
              <a:t>:</a:t>
            </a:r>
            <a:r>
              <a:rPr lang="ar-EG" dirty="0">
                <a:solidFill>
                  <a:schemeClr val="tx2"/>
                </a:solidFill>
              </a:rPr>
              <a:t> </a:t>
            </a:r>
            <a:r>
              <a:rPr lang="ar-EG" dirty="0"/>
              <a:t>وهي التي تسبب أضرارا مالية على الضحية أو المستهدف من عملية النصب</a:t>
            </a:r>
            <a:r>
              <a:rPr lang="ar-JO" dirty="0"/>
              <a:t>. مثل:</a:t>
            </a:r>
          </a:p>
          <a:p>
            <a:pPr lvl="1"/>
            <a:r>
              <a:rPr lang="ar-EG" dirty="0">
                <a:latin typeface="Times New Roman" pitchFamily="18" charset="0"/>
                <a:cs typeface="Times New Roman" pitchFamily="18" charset="0"/>
              </a:rPr>
              <a:t>عملية السرقة الإلكترونية كالاستيلاء على ماكينات الصرف الآلي والبنوك</a:t>
            </a:r>
            <a:r>
              <a:rPr lang="ar-JO" dirty="0">
                <a:latin typeface="Times New Roman" pitchFamily="18" charset="0"/>
                <a:cs typeface="Times New Roman" pitchFamily="18" charset="0"/>
              </a:rPr>
              <a:t>.</a:t>
            </a:r>
          </a:p>
          <a:p>
            <a:pPr lvl="1"/>
            <a:r>
              <a:rPr lang="ar-JO" dirty="0">
                <a:latin typeface="Times New Roman" pitchFamily="18" charset="0"/>
                <a:cs typeface="Times New Roman" pitchFamily="18" charset="0"/>
              </a:rPr>
              <a:t>ا</a:t>
            </a:r>
            <a:r>
              <a:rPr lang="ar-EG" dirty="0">
                <a:latin typeface="Times New Roman" pitchFamily="18" charset="0"/>
                <a:cs typeface="Times New Roman" pitchFamily="18" charset="0"/>
              </a:rPr>
              <a:t>نشاء صفحة انترنت مماثلة جدا لموقع احد البنوك الكبرى أو المؤسسات المالية الضخمة  لتطلب من العميل إدخال بياناته أو تحديث معلوماته بقصد على الحصول بياناته المصرفية وسرقته</a:t>
            </a:r>
            <a:r>
              <a:rPr lang="ar-JO" dirty="0">
                <a:latin typeface="Times New Roman" pitchFamily="18" charset="0"/>
                <a:cs typeface="Times New Roman" pitchFamily="18" charset="0"/>
              </a:rPr>
              <a:t>.</a:t>
            </a:r>
          </a:p>
          <a:p>
            <a:pPr lvl="1"/>
            <a:r>
              <a:rPr lang="ar-EG" dirty="0">
                <a:latin typeface="Times New Roman" pitchFamily="18" charset="0"/>
                <a:cs typeface="Times New Roman" pitchFamily="18" charset="0"/>
              </a:rPr>
              <a:t>رسائل البريد الواردة من مصادر مجهولة بخصوص طلب المساهمة في تحرير الأموال من الخارج مع الوعد بنسبة من المبلغ</a:t>
            </a:r>
            <a:r>
              <a:rPr lang="ar-JO" dirty="0">
                <a:latin typeface="Times New Roman" pitchFamily="18" charset="0"/>
                <a:cs typeface="Times New Roman" pitchFamily="18" charset="0"/>
              </a:rPr>
              <a:t>.</a:t>
            </a:r>
          </a:p>
          <a:p>
            <a:pPr lvl="1"/>
            <a:r>
              <a:rPr lang="ar-EG" dirty="0">
                <a:latin typeface="Times New Roman" pitchFamily="18" charset="0"/>
                <a:cs typeface="Times New Roman" pitchFamily="18" charset="0"/>
              </a:rPr>
              <a:t> رسائل البريد الواردة من مصادر مجهولة التي توهم صاحب البريد الإلكتروني بفوزه بإحدى الجوائز أو اليانصيب وتطالبه بموافاة الجهة برقم حسابه المصرفي</a:t>
            </a:r>
            <a:r>
              <a:rPr lang="ar-JO" dirty="0">
                <a:latin typeface="Times New Roman" pitchFamily="18" charset="0"/>
                <a:cs typeface="Times New Roman" pitchFamily="18" charset="0"/>
              </a:rPr>
              <a:t>.</a:t>
            </a:r>
          </a:p>
          <a:p>
            <a:pPr lvl="1"/>
            <a:endParaRPr lang="en-US" dirty="0"/>
          </a:p>
        </p:txBody>
      </p:sp>
      <p:sp>
        <p:nvSpPr>
          <p:cNvPr id="4" name="Slide Number Placeholder 3"/>
          <p:cNvSpPr>
            <a:spLocks noGrp="1"/>
          </p:cNvSpPr>
          <p:nvPr>
            <p:ph type="sldNum" sz="quarter" idx="12"/>
          </p:nvPr>
        </p:nvSpPr>
        <p:spPr/>
        <p:txBody>
          <a:bodyPr/>
          <a:lstStyle/>
          <a:p>
            <a:fld id="{A85E95EA-764A-438A-AB2D-615555310C78}" type="slidenum">
              <a:rPr lang="en-GB" smtClean="0"/>
              <a:pPr/>
              <a:t>15</a:t>
            </a:fld>
            <a:endParaRPr lang="en-GB"/>
          </a:p>
        </p:txBody>
      </p:sp>
    </p:spTree>
    <p:extLst>
      <p:ext uri="{BB962C8B-B14F-4D97-AF65-F5344CB8AC3E}">
        <p14:creationId xmlns:p14="http://schemas.microsoft.com/office/powerpoint/2010/main" val="20021225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a:t>أنواع الجرائم الالكترونية</a:t>
            </a:r>
            <a:endParaRPr lang="en-US" dirty="0"/>
          </a:p>
        </p:txBody>
      </p:sp>
      <p:sp>
        <p:nvSpPr>
          <p:cNvPr id="3" name="Content Placeholder 2"/>
          <p:cNvSpPr>
            <a:spLocks noGrp="1"/>
          </p:cNvSpPr>
          <p:nvPr>
            <p:ph idx="1"/>
          </p:nvPr>
        </p:nvSpPr>
        <p:spPr/>
        <p:txBody>
          <a:bodyPr>
            <a:normAutofit fontScale="92500" lnSpcReduction="10000"/>
          </a:bodyPr>
          <a:lstStyle/>
          <a:p>
            <a:r>
              <a:rPr lang="ar-EG" b="1" u="sng" dirty="0">
                <a:solidFill>
                  <a:schemeClr val="tx2"/>
                </a:solidFill>
              </a:rPr>
              <a:t>ال</a:t>
            </a:r>
            <a:r>
              <a:rPr lang="ar-JO" b="1" u="sng" dirty="0">
                <a:solidFill>
                  <a:schemeClr val="tx2"/>
                </a:solidFill>
              </a:rPr>
              <a:t>ج</a:t>
            </a:r>
            <a:r>
              <a:rPr lang="ar-EG" b="1" u="sng" dirty="0">
                <a:solidFill>
                  <a:schemeClr val="tx2"/>
                </a:solidFill>
              </a:rPr>
              <a:t>ريمة الثقافية</a:t>
            </a:r>
            <a:r>
              <a:rPr lang="ar-JO" b="1" u="sng" dirty="0">
                <a:solidFill>
                  <a:schemeClr val="tx2"/>
                </a:solidFill>
              </a:rPr>
              <a:t>:</a:t>
            </a:r>
            <a:r>
              <a:rPr lang="ar-JO" b="1" dirty="0">
                <a:solidFill>
                  <a:schemeClr val="tx2"/>
                </a:solidFill>
              </a:rPr>
              <a:t> </a:t>
            </a:r>
            <a:r>
              <a:rPr lang="ar-EG" dirty="0"/>
              <a:t>هي استيلاء المجرم على الحقوق الفكرية ونسبها له من دون موافقة الضحية</a:t>
            </a:r>
            <a:r>
              <a:rPr lang="ar-JO" dirty="0"/>
              <a:t>. مثل:</a:t>
            </a:r>
          </a:p>
          <a:p>
            <a:pPr lvl="1"/>
            <a:r>
              <a:rPr lang="ar-EG" dirty="0"/>
              <a:t>قرصنة البرمجيات: هي عملية نسخ أو تقليد لبرامج إحدى الشركات العالمية على اسطوانات وبيعها للناس بسعر أقل.</a:t>
            </a:r>
            <a:endParaRPr lang="ar-JO" dirty="0"/>
          </a:p>
          <a:p>
            <a:pPr lvl="1"/>
            <a:r>
              <a:rPr lang="ar-EG" dirty="0"/>
              <a:t>التعدي على القنوات الفضائية المشفرة وإتاحتها عن طريق الانترنت</a:t>
            </a:r>
            <a:r>
              <a:rPr lang="ar-JO" dirty="0"/>
              <a:t>.</a:t>
            </a:r>
          </a:p>
          <a:p>
            <a:pPr lvl="1"/>
            <a:r>
              <a:rPr lang="ar-EG" dirty="0"/>
              <a:t>جريمة نسخ المؤلفات العلمية و الأدبية بالطرق الالكترونية المستحدثة.</a:t>
            </a:r>
            <a:endParaRPr lang="ar-JO" dirty="0"/>
          </a:p>
          <a:p>
            <a:pPr lvl="1"/>
            <a:r>
              <a:rPr lang="ar-JO" dirty="0"/>
              <a:t>تحميل المؤلفات الموسيقية وبيعها بمبالغ بسيطة يعود ريعها للشخص الذي قام بتحميلها وليس صاحبها الاصلي.</a:t>
            </a:r>
            <a:endParaRPr lang="en-GB" dirty="0"/>
          </a:p>
          <a:p>
            <a:r>
              <a:rPr lang="ar-EG" b="1" u="sng" dirty="0">
                <a:solidFill>
                  <a:schemeClr val="tx2"/>
                </a:solidFill>
              </a:rPr>
              <a:t>ال</a:t>
            </a:r>
            <a:r>
              <a:rPr lang="ar-JO" b="1" u="sng" dirty="0">
                <a:solidFill>
                  <a:schemeClr val="tx2"/>
                </a:solidFill>
              </a:rPr>
              <a:t>ج</a:t>
            </a:r>
            <a:r>
              <a:rPr lang="ar-EG" b="1" u="sng" dirty="0">
                <a:solidFill>
                  <a:schemeClr val="tx2"/>
                </a:solidFill>
              </a:rPr>
              <a:t>ريمة </a:t>
            </a:r>
            <a:r>
              <a:rPr lang="ar-JO" b="1" u="sng" dirty="0">
                <a:solidFill>
                  <a:schemeClr val="tx2"/>
                </a:solidFill>
              </a:rPr>
              <a:t>السياسية:</a:t>
            </a:r>
            <a:r>
              <a:rPr lang="ar-EG" dirty="0">
                <a:solidFill>
                  <a:schemeClr val="tx2"/>
                </a:solidFill>
              </a:rPr>
              <a:t> </a:t>
            </a:r>
            <a:r>
              <a:rPr lang="ar-EG" dirty="0"/>
              <a:t>هي </a:t>
            </a:r>
            <a:r>
              <a:rPr lang="ar-JO" dirty="0"/>
              <a:t>استخدام ال</a:t>
            </a:r>
            <a:r>
              <a:rPr lang="ar-EG" dirty="0"/>
              <a:t>تقني</a:t>
            </a:r>
            <a:r>
              <a:rPr lang="ar-JO" dirty="0"/>
              <a:t>ات</a:t>
            </a:r>
            <a:r>
              <a:rPr lang="ar-EG" dirty="0"/>
              <a:t> المعلومات</a:t>
            </a:r>
            <a:r>
              <a:rPr lang="ar-JO" dirty="0"/>
              <a:t>ية</a:t>
            </a:r>
            <a:r>
              <a:rPr lang="ar-EG" dirty="0"/>
              <a:t> لتسهيل الأشكال النمطية من الأعمال الإجرامية</a:t>
            </a:r>
            <a:r>
              <a:rPr lang="ar-JO" dirty="0"/>
              <a:t>. مثل:</a:t>
            </a:r>
          </a:p>
          <a:p>
            <a:pPr lvl="1"/>
            <a:r>
              <a:rPr lang="ar-EG" dirty="0">
                <a:latin typeface="Times New Roman" pitchFamily="18" charset="0"/>
                <a:cs typeface="Times New Roman" pitchFamily="18" charset="0"/>
              </a:rPr>
              <a:t>بث الأخبار المغلوطة</a:t>
            </a:r>
            <a:r>
              <a:rPr lang="ar-JO" dirty="0">
                <a:latin typeface="Times New Roman" pitchFamily="18" charset="0"/>
                <a:cs typeface="Times New Roman" pitchFamily="18" charset="0"/>
              </a:rPr>
              <a:t>.</a:t>
            </a:r>
          </a:p>
          <a:p>
            <a:pPr lvl="1"/>
            <a:r>
              <a:rPr lang="ar-JO" dirty="0">
                <a:latin typeface="Times New Roman" pitchFamily="18" charset="0"/>
                <a:cs typeface="Times New Roman" pitchFamily="18" charset="0"/>
              </a:rPr>
              <a:t>ا</a:t>
            </a:r>
            <a:r>
              <a:rPr lang="ar-EG" dirty="0">
                <a:latin typeface="Times New Roman" pitchFamily="18" charset="0"/>
                <a:cs typeface="Times New Roman" pitchFamily="18" charset="0"/>
              </a:rPr>
              <a:t>ستغلال المؤيدين </a:t>
            </a:r>
            <a:r>
              <a:rPr lang="ar-JO" dirty="0">
                <a:latin typeface="Times New Roman" pitchFamily="18" charset="0"/>
                <a:cs typeface="Times New Roman" pitchFamily="18" charset="0"/>
              </a:rPr>
              <a:t>والتابعين ل</a:t>
            </a:r>
            <a:r>
              <a:rPr lang="ar-EG" dirty="0">
                <a:latin typeface="Times New Roman" pitchFamily="18" charset="0"/>
                <a:cs typeface="Times New Roman" pitchFamily="18" charset="0"/>
              </a:rPr>
              <a:t>جمع الأموال لتمويل</a:t>
            </a:r>
            <a:r>
              <a:rPr lang="ar-JO" dirty="0">
                <a:latin typeface="Times New Roman" pitchFamily="18" charset="0"/>
                <a:cs typeface="Times New Roman" pitchFamily="18" charset="0"/>
              </a:rPr>
              <a:t> المخططات والمشروعات السياسية والاقتصادية.</a:t>
            </a:r>
          </a:p>
          <a:p>
            <a:pPr lvl="1"/>
            <a:r>
              <a:rPr lang="ar-JO" dirty="0">
                <a:latin typeface="Times New Roman" pitchFamily="18" charset="0"/>
                <a:cs typeface="Times New Roman" pitchFamily="18" charset="0"/>
              </a:rPr>
              <a:t>نشر الأفكار الخاطئة بين الشباب كالإرهاب والإدمان والعلاقات المحرمة وغيرها.</a:t>
            </a:r>
          </a:p>
          <a:p>
            <a:pPr lvl="1"/>
            <a:endParaRPr lang="en-US" dirty="0"/>
          </a:p>
        </p:txBody>
      </p:sp>
      <p:sp>
        <p:nvSpPr>
          <p:cNvPr id="4" name="Slide Number Placeholder 3"/>
          <p:cNvSpPr>
            <a:spLocks noGrp="1"/>
          </p:cNvSpPr>
          <p:nvPr>
            <p:ph type="sldNum" sz="quarter" idx="12"/>
          </p:nvPr>
        </p:nvSpPr>
        <p:spPr/>
        <p:txBody>
          <a:bodyPr/>
          <a:lstStyle/>
          <a:p>
            <a:fld id="{A85E95EA-764A-438A-AB2D-615555310C78}" type="slidenum">
              <a:rPr lang="en-GB" smtClean="0"/>
              <a:pPr/>
              <a:t>16</a:t>
            </a:fld>
            <a:endParaRPr lang="en-GB"/>
          </a:p>
        </p:txBody>
      </p:sp>
    </p:spTree>
    <p:extLst>
      <p:ext uri="{BB962C8B-B14F-4D97-AF65-F5344CB8AC3E}">
        <p14:creationId xmlns:p14="http://schemas.microsoft.com/office/powerpoint/2010/main" val="15289488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sz="3200" dirty="0"/>
              <a:t>الخصوصية على شبكات التواصل الاجتماعي</a:t>
            </a:r>
            <a:endParaRPr lang="en-US" dirty="0"/>
          </a:p>
        </p:txBody>
      </p:sp>
      <p:sp>
        <p:nvSpPr>
          <p:cNvPr id="3" name="Content Placeholder 2"/>
          <p:cNvSpPr>
            <a:spLocks noGrp="1"/>
          </p:cNvSpPr>
          <p:nvPr>
            <p:ph idx="1"/>
          </p:nvPr>
        </p:nvSpPr>
        <p:spPr/>
        <p:txBody>
          <a:bodyPr>
            <a:normAutofit lnSpcReduction="10000"/>
          </a:bodyPr>
          <a:lstStyle/>
          <a:p>
            <a:pPr>
              <a:lnSpc>
                <a:spcPct val="120000"/>
              </a:lnSpc>
            </a:pPr>
            <a:r>
              <a:rPr lang="ar-EG" sz="2200" b="1" u="sng" dirty="0">
                <a:solidFill>
                  <a:schemeClr val="tx2"/>
                </a:solidFill>
              </a:rPr>
              <a:t>الخصوصية</a:t>
            </a:r>
            <a:r>
              <a:rPr lang="ar-JO" sz="2200" b="1" u="sng" dirty="0">
                <a:solidFill>
                  <a:schemeClr val="tx2"/>
                </a:solidFill>
              </a:rPr>
              <a:t>:</a:t>
            </a:r>
            <a:r>
              <a:rPr lang="ar-EG" sz="2200" dirty="0"/>
              <a:t> هي الحد الذي يفصل بين ما يحق للمجتمع معرفته عن حياتنا الخاصة وما لا يحق للمجتمع معرفته. بكلمات أخرى تعني الخصوصية قدرة شخص أو مجموعة من الأشخاص في البت في ما يمكن نشره من معلومات عنهم على العلن وما لا يمكن نشره.</a:t>
            </a:r>
            <a:endParaRPr lang="ar-JO" sz="2200" dirty="0"/>
          </a:p>
          <a:p>
            <a:pPr>
              <a:lnSpc>
                <a:spcPct val="120000"/>
              </a:lnSpc>
            </a:pPr>
            <a:r>
              <a:rPr lang="ar-JO" sz="2200" dirty="0"/>
              <a:t>الخصوصية هي حق من حقوق الانسان، و في كثير من البلاد يعتبر احترام الخصوصية جزءا أساسيا من كرامة الانسان وجزءا أساسيا من القيم كحرية التعبير وحرية الانتماء الفكري.</a:t>
            </a:r>
          </a:p>
          <a:p>
            <a:pPr>
              <a:lnSpc>
                <a:spcPct val="120000"/>
              </a:lnSpc>
            </a:pPr>
            <a:r>
              <a:rPr lang="ar-JO" sz="2200" dirty="0"/>
              <a:t>عندما ننشيء حسابا على إحدى شبكات التواصل الاجتماعي فإننا طوعا نقدم معلومات أساسية عن أنفسنا مثل الاسم وتاريخ الميلاد والبلد الذي نعيش فيه وعندما نتفاعل مع آخرين عليها فأننا نسمح لهم بالوصول إلى هذه المعلومات. </a:t>
            </a:r>
          </a:p>
          <a:p>
            <a:endParaRPr lang="en-US" dirty="0"/>
          </a:p>
        </p:txBody>
      </p:sp>
      <p:sp>
        <p:nvSpPr>
          <p:cNvPr id="4" name="Slide Number Placeholder 3"/>
          <p:cNvSpPr>
            <a:spLocks noGrp="1"/>
          </p:cNvSpPr>
          <p:nvPr>
            <p:ph type="sldNum" sz="quarter" idx="12"/>
          </p:nvPr>
        </p:nvSpPr>
        <p:spPr/>
        <p:txBody>
          <a:bodyPr/>
          <a:lstStyle/>
          <a:p>
            <a:fld id="{A85E95EA-764A-438A-AB2D-615555310C78}" type="slidenum">
              <a:rPr lang="en-GB" smtClean="0"/>
              <a:pPr/>
              <a:t>17</a:t>
            </a:fld>
            <a:endParaRPr lang="en-GB"/>
          </a:p>
        </p:txBody>
      </p:sp>
    </p:spTree>
    <p:extLst>
      <p:ext uri="{BB962C8B-B14F-4D97-AF65-F5344CB8AC3E}">
        <p14:creationId xmlns:p14="http://schemas.microsoft.com/office/powerpoint/2010/main" val="42488924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sz="3200" dirty="0"/>
              <a:t>طرق وأدوات لحماية </a:t>
            </a:r>
            <a:r>
              <a:rPr lang="ar-EG" sz="3200" dirty="0"/>
              <a:t>الخصوصية في شبكات التواصل الإجتماعي</a:t>
            </a:r>
            <a:endParaRPr lang="en-US" dirty="0"/>
          </a:p>
        </p:txBody>
      </p:sp>
      <p:sp>
        <p:nvSpPr>
          <p:cNvPr id="3" name="Content Placeholder 2"/>
          <p:cNvSpPr>
            <a:spLocks noGrp="1"/>
          </p:cNvSpPr>
          <p:nvPr>
            <p:ph idx="1"/>
          </p:nvPr>
        </p:nvSpPr>
        <p:spPr/>
        <p:txBody>
          <a:bodyPr/>
          <a:lstStyle/>
          <a:p>
            <a:r>
              <a:rPr lang="ar-EG" dirty="0">
                <a:latin typeface="Times New Roman" pitchFamily="18" charset="0"/>
                <a:cs typeface="Times New Roman" pitchFamily="18" charset="0"/>
              </a:rPr>
              <a:t>هناك أمور أساسية على مستخدمي وسائل التواصل الاجتماعي الإلمام بها ومعرفة القيام بها للحد من الأخطار التي يواجهونها على هذه الشبكا</a:t>
            </a:r>
            <a:r>
              <a:rPr lang="ar-JO" dirty="0">
                <a:latin typeface="Times New Roman" pitchFamily="18" charset="0"/>
                <a:cs typeface="Times New Roman" pitchFamily="18" charset="0"/>
              </a:rPr>
              <a:t>ت:</a:t>
            </a:r>
          </a:p>
          <a:p>
            <a:pPr lvl="1"/>
            <a:r>
              <a:rPr lang="ar-EG" sz="1800" dirty="0">
                <a:latin typeface="Times New Roman" pitchFamily="18" charset="0"/>
                <a:cs typeface="Times New Roman" pitchFamily="18" charset="0"/>
              </a:rPr>
              <a:t>قم بتحصين الحساب من خلال استخدام كلمة سر قوية يصعب على المخترقين معرفتها أو تخمينها.</a:t>
            </a:r>
            <a:endParaRPr lang="ar-JO" sz="1800" dirty="0">
              <a:latin typeface="Times New Roman" pitchFamily="18" charset="0"/>
              <a:cs typeface="Times New Roman" pitchFamily="18" charset="0"/>
            </a:endParaRPr>
          </a:p>
          <a:p>
            <a:pPr lvl="1"/>
            <a:r>
              <a:rPr lang="ar-EG" sz="1800" dirty="0">
                <a:latin typeface="Times New Roman" pitchFamily="18" charset="0"/>
                <a:cs typeface="Times New Roman" pitchFamily="18" charset="0"/>
              </a:rPr>
              <a:t>فكر مليا</a:t>
            </a:r>
            <a:r>
              <a:rPr lang="ar-JO" sz="1800" dirty="0">
                <a:latin typeface="Times New Roman" pitchFamily="18" charset="0"/>
                <a:cs typeface="Times New Roman" pitchFamily="18" charset="0"/>
              </a:rPr>
              <a:t>ً</a:t>
            </a:r>
            <a:r>
              <a:rPr lang="ar-EG" sz="1800" dirty="0">
                <a:latin typeface="Times New Roman" pitchFamily="18" charset="0"/>
                <a:cs typeface="Times New Roman" pitchFamily="18" charset="0"/>
              </a:rPr>
              <a:t> بما تنشره وتشاركه على هذه الشبكات</a:t>
            </a:r>
            <a:r>
              <a:rPr lang="ar-JO" sz="1800" dirty="0">
                <a:latin typeface="Times New Roman" pitchFamily="18" charset="0"/>
                <a:cs typeface="Times New Roman" pitchFamily="18" charset="0"/>
              </a:rPr>
              <a:t>،</a:t>
            </a:r>
            <a:r>
              <a:rPr lang="ar-EG" sz="1800" dirty="0">
                <a:latin typeface="Times New Roman" pitchFamily="18" charset="0"/>
                <a:cs typeface="Times New Roman" pitchFamily="18" charset="0"/>
              </a:rPr>
              <a:t> فالمتربصون واللصوص والأجهزة الأمنية قد تستغلها لاستهدافك. فكر بمضمون هذه المنشورات وبمن يستطيع مشاهدتها.</a:t>
            </a:r>
            <a:endParaRPr lang="ar-JO" sz="1800" dirty="0">
              <a:latin typeface="Times New Roman" pitchFamily="18" charset="0"/>
              <a:cs typeface="Times New Roman" pitchFamily="18" charset="0"/>
            </a:endParaRPr>
          </a:p>
          <a:p>
            <a:pPr lvl="1"/>
            <a:r>
              <a:rPr lang="ar-EG" sz="1800" dirty="0">
                <a:latin typeface="Times New Roman" pitchFamily="18" charset="0"/>
                <a:cs typeface="Times New Roman" pitchFamily="18" charset="0"/>
              </a:rPr>
              <a:t>راجع إعدادات الخصوصية لكل حساب</a:t>
            </a:r>
            <a:r>
              <a:rPr lang="ar-JO" sz="1800" dirty="0">
                <a:latin typeface="Times New Roman" pitchFamily="18" charset="0"/>
                <a:cs typeface="Times New Roman" pitchFamily="18" charset="0"/>
              </a:rPr>
              <a:t>،</a:t>
            </a:r>
            <a:r>
              <a:rPr lang="ar-EG" sz="1800" dirty="0">
                <a:latin typeface="Times New Roman" pitchFamily="18" charset="0"/>
                <a:cs typeface="Times New Roman" pitchFamily="18" charset="0"/>
              </a:rPr>
              <a:t> وقم باختيار الإعدادات التي تناسب وضعك شخصيا</a:t>
            </a:r>
            <a:r>
              <a:rPr lang="ar-JO" sz="1800" dirty="0">
                <a:latin typeface="Times New Roman" pitchFamily="18" charset="0"/>
                <a:cs typeface="Times New Roman" pitchFamily="18" charset="0"/>
              </a:rPr>
              <a:t>.</a:t>
            </a:r>
          </a:p>
          <a:p>
            <a:pPr lvl="1"/>
            <a:r>
              <a:rPr lang="ar-JO" sz="1800" dirty="0">
                <a:latin typeface="Times New Roman" pitchFamily="18" charset="0"/>
                <a:cs typeface="Times New Roman" pitchFamily="18" charset="0"/>
              </a:rPr>
              <a:t>ف</a:t>
            </a:r>
            <a:r>
              <a:rPr lang="ar-EG" sz="1800" dirty="0">
                <a:latin typeface="Times New Roman" pitchFamily="18" charset="0"/>
                <a:cs typeface="Times New Roman" pitchFamily="18" charset="0"/>
              </a:rPr>
              <a:t>كر مليا</a:t>
            </a:r>
            <a:r>
              <a:rPr lang="ar-JO" sz="1800" dirty="0">
                <a:latin typeface="Times New Roman" pitchFamily="18" charset="0"/>
                <a:cs typeface="Times New Roman" pitchFamily="18" charset="0"/>
              </a:rPr>
              <a:t>ً</a:t>
            </a:r>
            <a:r>
              <a:rPr lang="ar-EG" sz="1800" dirty="0">
                <a:latin typeface="Times New Roman" pitchFamily="18" charset="0"/>
                <a:cs typeface="Times New Roman" pitchFamily="18" charset="0"/>
              </a:rPr>
              <a:t> قبل فتح أي رابط يصلك على هذه الشبكات. ينشط المخترقون عليها بشكل كبير، ويستخدمون تقينات خداع تعرف بالهندسة الاجتماعية لإغراء الضحية بفتح روابط خبيثة تؤدي إلى سرقة كلمات السر الخاصه بهم</a:t>
            </a:r>
            <a:r>
              <a:rPr lang="ar-JO" sz="1800" dirty="0">
                <a:latin typeface="Times New Roman" pitchFamily="18" charset="0"/>
                <a:cs typeface="Times New Roman" pitchFamily="18" charset="0"/>
              </a:rPr>
              <a:t>.</a:t>
            </a:r>
          </a:p>
          <a:p>
            <a:pPr lvl="1"/>
            <a:r>
              <a:rPr lang="ar-JO" sz="1800" dirty="0">
                <a:latin typeface="Times New Roman" pitchFamily="18" charset="0"/>
                <a:cs typeface="Times New Roman" pitchFamily="18" charset="0"/>
              </a:rPr>
              <a:t>ر</a:t>
            </a:r>
            <a:r>
              <a:rPr lang="ar-EG" sz="1800" dirty="0">
                <a:latin typeface="Times New Roman" pitchFamily="18" charset="0"/>
                <a:cs typeface="Times New Roman" pitchFamily="18" charset="0"/>
              </a:rPr>
              <a:t>اجع جيدا طلبات الصداقة التي تأتيك قبل قبولها. تصفح هذه الحسابات جيدا، عاين شبكات أصدقاءهم، نشاطهم، مدة وجودهم على هذه الشبكة، إسأل آخرين تثق بهم عنهم، قبل قبولهم. إن استطعت تجنب قبول طلبات الصداقة من أشخاص لا تعرفهم.</a:t>
            </a:r>
            <a:endParaRPr lang="en-US" dirty="0"/>
          </a:p>
        </p:txBody>
      </p:sp>
      <p:sp>
        <p:nvSpPr>
          <p:cNvPr id="4" name="Slide Number Placeholder 3"/>
          <p:cNvSpPr>
            <a:spLocks noGrp="1"/>
          </p:cNvSpPr>
          <p:nvPr>
            <p:ph type="sldNum" sz="quarter" idx="12"/>
          </p:nvPr>
        </p:nvSpPr>
        <p:spPr/>
        <p:txBody>
          <a:bodyPr/>
          <a:lstStyle/>
          <a:p>
            <a:fld id="{A85E95EA-764A-438A-AB2D-615555310C78}" type="slidenum">
              <a:rPr lang="en-GB" smtClean="0"/>
              <a:pPr/>
              <a:t>18</a:t>
            </a:fld>
            <a:endParaRPr lang="en-GB"/>
          </a:p>
        </p:txBody>
      </p:sp>
    </p:spTree>
    <p:extLst>
      <p:ext uri="{BB962C8B-B14F-4D97-AF65-F5344CB8AC3E}">
        <p14:creationId xmlns:p14="http://schemas.microsoft.com/office/powerpoint/2010/main" val="35539515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sz="3200" dirty="0"/>
              <a:t>إحصائيات عن شبكات التواصل الاجتماعي</a:t>
            </a:r>
            <a:endParaRPr lang="ar-JO" dirty="0"/>
          </a:p>
        </p:txBody>
      </p:sp>
      <p:sp>
        <p:nvSpPr>
          <p:cNvPr id="3" name="Content Placeholder 2"/>
          <p:cNvSpPr>
            <a:spLocks noGrp="1"/>
          </p:cNvSpPr>
          <p:nvPr>
            <p:ph idx="1"/>
          </p:nvPr>
        </p:nvSpPr>
        <p:spPr/>
        <p:txBody>
          <a:bodyPr/>
          <a:lstStyle/>
          <a:p>
            <a:endParaRPr lang="ar-JO"/>
          </a:p>
        </p:txBody>
      </p:sp>
      <p:sp>
        <p:nvSpPr>
          <p:cNvPr id="4" name="Slide Number Placeholder 3"/>
          <p:cNvSpPr>
            <a:spLocks noGrp="1"/>
          </p:cNvSpPr>
          <p:nvPr>
            <p:ph type="sldNum" sz="quarter" idx="12"/>
          </p:nvPr>
        </p:nvSpPr>
        <p:spPr/>
        <p:txBody>
          <a:bodyPr/>
          <a:lstStyle/>
          <a:p>
            <a:fld id="{A85E95EA-764A-438A-AB2D-615555310C78}" type="slidenum">
              <a:rPr lang="en-GB" smtClean="0"/>
              <a:pPr/>
              <a:t>19</a:t>
            </a:fld>
            <a:endParaRPr lang="en-GB" dirty="0"/>
          </a:p>
        </p:txBody>
      </p:sp>
      <p:pic>
        <p:nvPicPr>
          <p:cNvPr id="1026" name="Picture 2" descr="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199" y="1750623"/>
            <a:ext cx="7679631" cy="3888177"/>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0" y="6488668"/>
            <a:ext cx="2505879" cy="369332"/>
          </a:xfrm>
          <a:prstGeom prst="rect">
            <a:avLst/>
          </a:prstGeom>
        </p:spPr>
        <p:txBody>
          <a:bodyPr wrap="none">
            <a:spAutoFit/>
          </a:bodyPr>
          <a:lstStyle/>
          <a:p>
            <a:r>
              <a:rPr lang="en-US" dirty="0"/>
              <a:t>http://</a:t>
            </a:r>
            <a:r>
              <a:rPr lang="en-US" dirty="0">
                <a:hlinkClick r:id="rId3"/>
              </a:rPr>
              <a:t>www.youm7.com</a:t>
            </a:r>
            <a:endParaRPr lang="ar-JO" dirty="0"/>
          </a:p>
        </p:txBody>
      </p:sp>
      <p:sp>
        <p:nvSpPr>
          <p:cNvPr id="7" name="Explosion 1 6">
            <a:extLst>
              <a:ext uri="{FF2B5EF4-FFF2-40B4-BE49-F238E27FC236}">
                <a16:creationId xmlns:a16="http://schemas.microsoft.com/office/drawing/2014/main" xmlns="" id="{FC6AE54E-3D83-4F07-B07F-790FED8B865B}"/>
              </a:ext>
            </a:extLst>
          </p:cNvPr>
          <p:cNvSpPr/>
          <p:nvPr/>
        </p:nvSpPr>
        <p:spPr>
          <a:xfrm rot="-1320000">
            <a:off x="-35815" y="313136"/>
            <a:ext cx="2286000" cy="1066800"/>
          </a:xfrm>
          <a:prstGeom prst="irregularSeal1">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800" dirty="0"/>
              <a:t>للقراءة</a:t>
            </a:r>
            <a:endParaRPr lang="en-US" sz="2800" dirty="0"/>
          </a:p>
        </p:txBody>
      </p:sp>
    </p:spTree>
    <p:extLst>
      <p:ext uri="{BB962C8B-B14F-4D97-AF65-F5344CB8AC3E}">
        <p14:creationId xmlns:p14="http://schemas.microsoft.com/office/powerpoint/2010/main" val="23685107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JO" dirty="0"/>
              <a:t>تعريف شبكات التواصل الاجتماعي</a:t>
            </a:r>
          </a:p>
        </p:txBody>
      </p:sp>
      <p:sp>
        <p:nvSpPr>
          <p:cNvPr id="3" name="Content Placeholder 2"/>
          <p:cNvSpPr>
            <a:spLocks noGrp="1"/>
          </p:cNvSpPr>
          <p:nvPr>
            <p:ph idx="1"/>
          </p:nvPr>
        </p:nvSpPr>
        <p:spPr/>
        <p:txBody>
          <a:bodyPr/>
          <a:lstStyle/>
          <a:p>
            <a:pPr algn="just"/>
            <a:r>
              <a:rPr lang="ar-JO" dirty="0"/>
              <a:t>شبكات التواصل الاجتماعي</a:t>
            </a:r>
            <a:r>
              <a:rPr lang="ar-JO" b="0" dirty="0"/>
              <a:t> هي </a:t>
            </a:r>
            <a:r>
              <a:rPr lang="ar-JO" b="0" dirty="0">
                <a:latin typeface="Arial" pitchFamily="34" charset="0"/>
                <a:cs typeface="Arial" pitchFamily="34" charset="0"/>
              </a:rPr>
              <a:t>مجموعة من المواقع التي تقوم بتوظيف الإنترنت بشكل يمكّن الشخص من الارتباط مع أفراد اخرين ضمن مواقع لتشارك المعلومات والفوائد وتكوين علاقات حاسوبية بناءً على اهتمامات أو أهداف مشتركة.</a:t>
            </a:r>
          </a:p>
          <a:p>
            <a:pPr algn="just"/>
            <a:endParaRPr lang="ar-JO" b="0" dirty="0"/>
          </a:p>
        </p:txBody>
      </p:sp>
      <p:sp>
        <p:nvSpPr>
          <p:cNvPr id="4" name="Slide Number Placeholder 3"/>
          <p:cNvSpPr>
            <a:spLocks noGrp="1"/>
          </p:cNvSpPr>
          <p:nvPr>
            <p:ph type="sldNum" sz="quarter" idx="12"/>
          </p:nvPr>
        </p:nvSpPr>
        <p:spPr/>
        <p:txBody>
          <a:bodyPr/>
          <a:lstStyle/>
          <a:p>
            <a:fld id="{A85E95EA-764A-438A-AB2D-615555310C78}" type="slidenum">
              <a:rPr lang="en-GB" smtClean="0"/>
              <a:pPr/>
              <a:t>2</a:t>
            </a:fld>
            <a:endParaRPr lang="en-GB" dirty="0"/>
          </a:p>
        </p:txBody>
      </p:sp>
      <p:pic>
        <p:nvPicPr>
          <p:cNvPr id="5" name="Picture 4" descr="1.jpg"/>
          <p:cNvPicPr>
            <a:picLocks noChangeAspect="1"/>
          </p:cNvPicPr>
          <p:nvPr/>
        </p:nvPicPr>
        <p:blipFill>
          <a:blip r:embed="rId2" cstate="print"/>
          <a:stretch>
            <a:fillRect/>
          </a:stretch>
        </p:blipFill>
        <p:spPr>
          <a:xfrm>
            <a:off x="4876800" y="2888944"/>
            <a:ext cx="2971800" cy="222598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6" name="Picture 5" descr="2.jpg"/>
          <p:cNvPicPr>
            <a:picLocks noChangeAspect="1"/>
          </p:cNvPicPr>
          <p:nvPr/>
        </p:nvPicPr>
        <p:blipFill>
          <a:blip r:embed="rId3" cstate="print"/>
          <a:stretch>
            <a:fillRect/>
          </a:stretch>
        </p:blipFill>
        <p:spPr>
          <a:xfrm>
            <a:off x="1219200" y="2895600"/>
            <a:ext cx="2762250" cy="22098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0263766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normAutofit/>
          </a:bodyPr>
          <a:lstStyle/>
          <a:p>
            <a:pPr algn="r" rtl="1"/>
            <a:r>
              <a:rPr lang="ar-JO" sz="2800" dirty="0"/>
              <a:t>حقائق واقعية عن شبكات التواصل الاجتماعي</a:t>
            </a:r>
            <a:endParaRPr lang="en-GB" sz="2800" dirty="0"/>
          </a:p>
        </p:txBody>
      </p:sp>
      <p:sp>
        <p:nvSpPr>
          <p:cNvPr id="5" name="Slide Number Placeholder 4"/>
          <p:cNvSpPr>
            <a:spLocks noGrp="1"/>
          </p:cNvSpPr>
          <p:nvPr>
            <p:ph type="sldNum" sz="quarter" idx="12"/>
          </p:nvPr>
        </p:nvSpPr>
        <p:spPr/>
        <p:txBody>
          <a:bodyPr/>
          <a:lstStyle/>
          <a:p>
            <a:fld id="{A85E95EA-764A-438A-AB2D-615555310C78}" type="slidenum">
              <a:rPr lang="en-GB" smtClean="0"/>
              <a:pPr/>
              <a:t>20</a:t>
            </a:fld>
            <a:endParaRPr lang="en-GB" dirty="0"/>
          </a:p>
        </p:txBody>
      </p:sp>
      <p:sp>
        <p:nvSpPr>
          <p:cNvPr id="9" name="TextBox 8"/>
          <p:cNvSpPr txBox="1"/>
          <p:nvPr/>
        </p:nvSpPr>
        <p:spPr>
          <a:xfrm>
            <a:off x="2920416" y="6172200"/>
            <a:ext cx="2489784" cy="307777"/>
          </a:xfrm>
          <a:prstGeom prst="rect">
            <a:avLst/>
          </a:prstGeom>
          <a:noFill/>
        </p:spPr>
        <p:txBody>
          <a:bodyPr wrap="none" rtlCol="0">
            <a:spAutoFit/>
          </a:bodyPr>
          <a:lstStyle/>
          <a:p>
            <a:pPr algn="r" rtl="1"/>
            <a:r>
              <a:rPr lang="ar-JO" sz="1400" dirty="0">
                <a:solidFill>
                  <a:schemeClr val="tx2"/>
                </a:solidFill>
                <a:latin typeface="Arial" pitchFamily="34" charset="0"/>
                <a:cs typeface="Arial" pitchFamily="34" charset="0"/>
              </a:rPr>
              <a:t>المصدر </a:t>
            </a:r>
            <a:r>
              <a:rPr lang="en-US" sz="1400" dirty="0">
                <a:solidFill>
                  <a:schemeClr val="tx2"/>
                </a:solidFill>
                <a:latin typeface="Arial" pitchFamily="34" charset="0"/>
                <a:cs typeface="Arial" pitchFamily="34" charset="0"/>
              </a:rPr>
              <a:t>  search engine journal</a:t>
            </a:r>
            <a:endParaRPr lang="en-GB" sz="1400" dirty="0">
              <a:solidFill>
                <a:schemeClr val="tx2"/>
              </a:solidFill>
              <a:latin typeface="Arial" pitchFamily="34" charset="0"/>
              <a:cs typeface="Arial" pitchFamily="34"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67088" y="1752600"/>
            <a:ext cx="2409825" cy="4371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Explosion 1 6"/>
          <p:cNvSpPr/>
          <p:nvPr/>
        </p:nvSpPr>
        <p:spPr>
          <a:xfrm rot="-1320000">
            <a:off x="-35815" y="313136"/>
            <a:ext cx="2286000" cy="1066800"/>
          </a:xfrm>
          <a:prstGeom prst="irregularSeal1">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800" dirty="0"/>
              <a:t>للقراءة</a:t>
            </a:r>
            <a:endParaRPr lang="en-US" sz="2800" dirty="0"/>
          </a:p>
        </p:txBody>
      </p:sp>
    </p:spTree>
    <p:extLst>
      <p:ext uri="{BB962C8B-B14F-4D97-AF65-F5344CB8AC3E}">
        <p14:creationId xmlns:p14="http://schemas.microsoft.com/office/powerpoint/2010/main" val="21328546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JO" dirty="0"/>
              <a:t>أسئلة للنقاش</a:t>
            </a:r>
            <a:endParaRPr lang="en-GB" dirty="0"/>
          </a:p>
        </p:txBody>
      </p:sp>
      <p:sp>
        <p:nvSpPr>
          <p:cNvPr id="3" name="Content Placeholder 2"/>
          <p:cNvSpPr>
            <a:spLocks noGrp="1"/>
          </p:cNvSpPr>
          <p:nvPr>
            <p:ph idx="1"/>
          </p:nvPr>
        </p:nvSpPr>
        <p:spPr/>
        <p:txBody>
          <a:bodyPr/>
          <a:lstStyle/>
          <a:p>
            <a:pPr marL="457200" indent="-457200">
              <a:lnSpc>
                <a:spcPct val="120000"/>
              </a:lnSpc>
              <a:spcBef>
                <a:spcPts val="600"/>
              </a:spcBef>
              <a:buClr>
                <a:schemeClr val="tx2"/>
              </a:buClr>
              <a:buSzPct val="100000"/>
              <a:buFont typeface="Arial" panose="020B0604020202020204" pitchFamily="34" charset="0"/>
              <a:buChar char="•"/>
              <a:defRPr/>
            </a:pPr>
            <a:r>
              <a:rPr lang="ar-JO" b="0" dirty="0"/>
              <a:t>ما هي نسبة المشتركين بشبكات التواصل الاجتماعي من مجموع المشتركين </a:t>
            </a:r>
            <a:r>
              <a:rPr lang="ar-JO" b="0"/>
              <a:t>بخدمات الإنترنت </a:t>
            </a:r>
            <a:r>
              <a:rPr lang="ar-JO" b="0" dirty="0"/>
              <a:t>في الوطن العربي؟</a:t>
            </a:r>
          </a:p>
          <a:p>
            <a:pPr marL="457200" lvl="0" indent="-457200">
              <a:lnSpc>
                <a:spcPct val="120000"/>
              </a:lnSpc>
              <a:spcBef>
                <a:spcPts val="600"/>
              </a:spcBef>
              <a:buClr>
                <a:schemeClr val="tx2"/>
              </a:buClr>
              <a:buSzPct val="100000"/>
              <a:buFont typeface="Arial" panose="020B0604020202020204" pitchFamily="34" charset="0"/>
              <a:buChar char="•"/>
              <a:defRPr/>
            </a:pPr>
            <a:r>
              <a:rPr lang="ar-JO" b="0" dirty="0"/>
              <a:t>هل تعتقد بأن الشركات التجارية تستثمر مواقع التواصل الاجتماعي بالشكل الصحيح للتسويق لمنتجاتها؟</a:t>
            </a:r>
          </a:p>
          <a:p>
            <a:pPr marL="457200" lvl="0" indent="-457200">
              <a:lnSpc>
                <a:spcPct val="120000"/>
              </a:lnSpc>
              <a:spcBef>
                <a:spcPts val="600"/>
              </a:spcBef>
              <a:buClr>
                <a:schemeClr val="tx2"/>
              </a:buClr>
              <a:buSzPct val="100000"/>
              <a:buFont typeface="Arial" panose="020B0604020202020204" pitchFamily="34" charset="0"/>
              <a:buChar char="•"/>
              <a:defRPr/>
            </a:pPr>
            <a:r>
              <a:rPr lang="ar-JO" b="0" dirty="0"/>
              <a:t>برأيك، ما هو متوسط عدد الساعات التي يقضيها الفرد في تصفح مواقع التواصل الاجتماعي في الوطن العربي؟ وكم عدد المرات التي يتصفح بها يومياً؟</a:t>
            </a:r>
            <a:endParaRPr lang="en-GB" b="0" dirty="0"/>
          </a:p>
          <a:p>
            <a:pPr>
              <a:buSzPct val="100000"/>
            </a:pPr>
            <a:endParaRPr lang="en-GB" dirty="0">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fld id="{A85E95EA-764A-438A-AB2D-615555310C78}" type="slidenum">
              <a:rPr lang="en-GB" smtClean="0"/>
              <a:pPr/>
              <a:t>21</a:t>
            </a:fld>
            <a:endParaRPr lang="en-GB" dirty="0"/>
          </a:p>
        </p:txBody>
      </p:sp>
      <p:sp>
        <p:nvSpPr>
          <p:cNvPr id="6" name="Explosion 1 5"/>
          <p:cNvSpPr/>
          <p:nvPr/>
        </p:nvSpPr>
        <p:spPr>
          <a:xfrm rot="-1320000">
            <a:off x="-35815" y="313136"/>
            <a:ext cx="2286000" cy="1066800"/>
          </a:xfrm>
          <a:prstGeom prst="irregularSeal1">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800" dirty="0"/>
              <a:t>للقراءة</a:t>
            </a:r>
            <a:endParaRPr lang="en-US" sz="2800" dirty="0"/>
          </a:p>
        </p:txBody>
      </p:sp>
    </p:spTree>
    <p:extLst>
      <p:ext uri="{BB962C8B-B14F-4D97-AF65-F5344CB8AC3E}">
        <p14:creationId xmlns:p14="http://schemas.microsoft.com/office/powerpoint/2010/main" val="25704406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JO" dirty="0"/>
              <a:t>نصائح حول استخدام مواقع التواصل الاجتماعي</a:t>
            </a:r>
            <a:endParaRPr lang="en-US" dirty="0"/>
          </a:p>
        </p:txBody>
      </p:sp>
      <p:sp>
        <p:nvSpPr>
          <p:cNvPr id="3" name="Content Placeholder 2"/>
          <p:cNvSpPr>
            <a:spLocks noGrp="1"/>
          </p:cNvSpPr>
          <p:nvPr>
            <p:ph idx="1"/>
          </p:nvPr>
        </p:nvSpPr>
        <p:spPr/>
        <p:txBody>
          <a:bodyPr/>
          <a:lstStyle/>
          <a:p>
            <a:pPr fontAlgn="base"/>
            <a:r>
              <a:rPr lang="ar-JO" dirty="0"/>
              <a:t>توعية الشباب بالجانب السلبي لاستخدام وسائل الاتصال (الهاتف، الإنترنت) عن طريق وسائل الإعلام المختلفة المسموع منها والمقروء.</a:t>
            </a:r>
          </a:p>
          <a:p>
            <a:pPr fontAlgn="base"/>
            <a:r>
              <a:rPr lang="ar-JO" dirty="0"/>
              <a:t>نشر الوعي لدى الشباب بضرورة الاستفادة من وسائل الاتصال بشكل إيجابي عن طريق المحاضرات والمنشورات وكذلك عن طريق وسائل الإعلام نفسها.</a:t>
            </a:r>
          </a:p>
          <a:p>
            <a:pPr fontAlgn="base"/>
            <a:r>
              <a:rPr lang="ar-JO" dirty="0"/>
              <a:t>تنمية الإحساس بالدين والوطن والانتماء حتى يكون المتلقي ذا مناعة قوية أمام كل ما من شأنه أن يجرده من انتمائه وأصوله أو يخدش في عقيدته ودينه.</a:t>
            </a:r>
          </a:p>
          <a:p>
            <a:pPr fontAlgn="base"/>
            <a:r>
              <a:rPr lang="ar-JO" dirty="0"/>
              <a:t>ملاحظة الدور الذي باتت تلعبه بعض وسائل التواصل الاجتماعي وتأثير بعضها السلبي الواضح على أفراد المجتمع وخاصة فئة الشباب مع ضرورة التعريف بها ومعرفة إيجابياتها وسلبياتها وتوجيهها بما يخدم المجتمع ويعين على نشر ثقافته، لا تركها تبث ما يؤثر فيه سلبًا من خلال بث مواد غير متوافقة مع شريعته دون حسيب أو رقيب.</a:t>
            </a:r>
          </a:p>
          <a:p>
            <a:endParaRPr lang="en-US" dirty="0"/>
          </a:p>
        </p:txBody>
      </p:sp>
      <p:sp>
        <p:nvSpPr>
          <p:cNvPr id="4" name="Slide Number Placeholder 3"/>
          <p:cNvSpPr>
            <a:spLocks noGrp="1"/>
          </p:cNvSpPr>
          <p:nvPr>
            <p:ph type="sldNum" sz="quarter" idx="12"/>
          </p:nvPr>
        </p:nvSpPr>
        <p:spPr/>
        <p:txBody>
          <a:bodyPr/>
          <a:lstStyle/>
          <a:p>
            <a:fld id="{A85E95EA-764A-438A-AB2D-615555310C78}" type="slidenum">
              <a:rPr lang="en-GB" smtClean="0"/>
              <a:pPr/>
              <a:t>22</a:t>
            </a:fld>
            <a:endParaRPr lang="en-GB"/>
          </a:p>
        </p:txBody>
      </p:sp>
      <p:sp>
        <p:nvSpPr>
          <p:cNvPr id="5" name="Explosion 1 4"/>
          <p:cNvSpPr/>
          <p:nvPr/>
        </p:nvSpPr>
        <p:spPr>
          <a:xfrm rot="-1320000">
            <a:off x="-35815" y="313136"/>
            <a:ext cx="2286000" cy="1066800"/>
          </a:xfrm>
          <a:prstGeom prst="irregularSeal1">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800" dirty="0"/>
              <a:t>للقراءة</a:t>
            </a:r>
            <a:endParaRPr lang="en-US" sz="2800" dirty="0"/>
          </a:p>
        </p:txBody>
      </p:sp>
    </p:spTree>
    <p:extLst>
      <p:ext uri="{BB962C8B-B14F-4D97-AF65-F5344CB8AC3E}">
        <p14:creationId xmlns:p14="http://schemas.microsoft.com/office/powerpoint/2010/main" val="26140031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JO" dirty="0"/>
              <a:t>نصائح حول استخدام مواقع التواصل الاجتماعي</a:t>
            </a:r>
            <a:endParaRPr lang="en-US" dirty="0"/>
          </a:p>
        </p:txBody>
      </p:sp>
      <p:sp>
        <p:nvSpPr>
          <p:cNvPr id="3" name="Content Placeholder 2"/>
          <p:cNvSpPr>
            <a:spLocks noGrp="1"/>
          </p:cNvSpPr>
          <p:nvPr>
            <p:ph idx="1"/>
          </p:nvPr>
        </p:nvSpPr>
        <p:spPr/>
        <p:txBody>
          <a:bodyPr>
            <a:normAutofit/>
          </a:bodyPr>
          <a:lstStyle/>
          <a:p>
            <a:pPr fontAlgn="base"/>
            <a:r>
              <a:rPr lang="ar-JO" dirty="0"/>
              <a:t>توعية الأسرة بأهمية التربية الدينية للأبناء وأهمية غرس الوازع الديني فيهم عن طريق إقامة المحاضرات وكذلك التوعية الخارجية للأسرة، فالتربية الدينية ترسخ في الإنسان مبادئه الأخلاقية، وعقائده الإسلامية، وتوجهه الأخلاقي حتى يصان من كل انحراف أو زيغ عقائدي أو ديني.</a:t>
            </a:r>
          </a:p>
          <a:p>
            <a:pPr fontAlgn="base"/>
            <a:r>
              <a:rPr lang="ar-JO" dirty="0"/>
              <a:t>تفعيل دور الأسرة في الرقابة على الأبناء في حالات امتلاك الهواتف النقالة خاصة طلاب المدارس وتوجيههم الوجه الصحيح أثناء استهلاك واستقبال ما تنتجه هذه الوسائل.</a:t>
            </a:r>
          </a:p>
          <a:p>
            <a:pPr fontAlgn="base"/>
            <a:r>
              <a:rPr lang="ar-JO" dirty="0"/>
              <a:t>البحث عن الوجه المشرق في هذه الوسائل من حيث الاستخدام.</a:t>
            </a:r>
          </a:p>
          <a:p>
            <a:pPr fontAlgn="base"/>
            <a:r>
              <a:rPr lang="ar-JO" dirty="0"/>
              <a:t>أن يكون الشخص ذا حس نقدي يميز بين الصالح والطالح حتى ينخّل الأفكار التي يتلقاها ويمحصها، ولا يكون عبداً لها دون تمييز بل يجب عليه أن يتمعن ويتدبر ويحس حتى يأخذ ما هو أهل للأخذ ويطرح ما هو أهل للنفور والاشمئزاز.</a:t>
            </a:r>
          </a:p>
          <a:p>
            <a:endParaRPr lang="en-US" dirty="0"/>
          </a:p>
        </p:txBody>
      </p:sp>
      <p:sp>
        <p:nvSpPr>
          <p:cNvPr id="4" name="Slide Number Placeholder 3"/>
          <p:cNvSpPr>
            <a:spLocks noGrp="1"/>
          </p:cNvSpPr>
          <p:nvPr>
            <p:ph type="sldNum" sz="quarter" idx="12"/>
          </p:nvPr>
        </p:nvSpPr>
        <p:spPr/>
        <p:txBody>
          <a:bodyPr/>
          <a:lstStyle/>
          <a:p>
            <a:fld id="{A85E95EA-764A-438A-AB2D-615555310C78}" type="slidenum">
              <a:rPr lang="en-GB" smtClean="0"/>
              <a:pPr/>
              <a:t>23</a:t>
            </a:fld>
            <a:endParaRPr lang="en-GB"/>
          </a:p>
        </p:txBody>
      </p:sp>
      <p:sp>
        <p:nvSpPr>
          <p:cNvPr id="5" name="Explosion 1 4"/>
          <p:cNvSpPr/>
          <p:nvPr/>
        </p:nvSpPr>
        <p:spPr>
          <a:xfrm rot="-1320000">
            <a:off x="-35815" y="313136"/>
            <a:ext cx="2286000" cy="1066800"/>
          </a:xfrm>
          <a:prstGeom prst="irregularSeal1">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800" dirty="0"/>
              <a:t>للقراءة</a:t>
            </a:r>
            <a:endParaRPr lang="en-US" sz="2800" dirty="0"/>
          </a:p>
        </p:txBody>
      </p:sp>
    </p:spTree>
    <p:extLst>
      <p:ext uri="{BB962C8B-B14F-4D97-AF65-F5344CB8AC3E}">
        <p14:creationId xmlns:p14="http://schemas.microsoft.com/office/powerpoint/2010/main" val="7010088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a:t>نصائح حول استخدام مواقع التواصل الاجتماعي</a:t>
            </a:r>
            <a:endParaRPr lang="en-US" dirty="0"/>
          </a:p>
        </p:txBody>
      </p:sp>
      <p:sp>
        <p:nvSpPr>
          <p:cNvPr id="3" name="Content Placeholder 2"/>
          <p:cNvSpPr>
            <a:spLocks noGrp="1"/>
          </p:cNvSpPr>
          <p:nvPr>
            <p:ph idx="1"/>
          </p:nvPr>
        </p:nvSpPr>
        <p:spPr/>
        <p:txBody>
          <a:bodyPr/>
          <a:lstStyle/>
          <a:p>
            <a:pPr fontAlgn="base"/>
            <a:r>
              <a:rPr lang="ar-JO" dirty="0"/>
              <a:t>توجيه الشباب إلى ضرورة الالتزام والتقيد بالقوانين الخاصة باستخدام الهاتف النقال أو استخدام الإنترنت للدخول للمواقع المحظورة وإرشادهم حتى يكونوا على بينه ومعرفة للعواقب التي قد تعرضهم للمساءلة القانونية.</a:t>
            </a:r>
          </a:p>
          <a:p>
            <a:pPr fontAlgn="base"/>
            <a:r>
              <a:rPr lang="ar-JO" dirty="0"/>
              <a:t>على أولياء الأمور أن يكونوا على اطلاع كامل بما تحويه هواتف أبنائهم من رسائل وصور وأرقام.</a:t>
            </a:r>
          </a:p>
          <a:p>
            <a:pPr fontAlgn="base"/>
            <a:r>
              <a:rPr lang="ar-JO" dirty="0"/>
              <a:t>تربية الأبناء على الحياء من الله ومراقبته، وأن ينمى فيهم الوازع الديني وتوعيتهم بالمخاطر المترتبة على سوء الاستخدام للتقنيات المعاصرة حتى لا ينزلقوا في مزالق الشهوة الوخيمة.</a:t>
            </a:r>
          </a:p>
          <a:p>
            <a:pPr fontAlgn="base"/>
            <a:r>
              <a:rPr lang="ar-JO" dirty="0"/>
              <a:t>التحذير من إرسال الصور والمقاطع التي فيها ابتذال أو خلاعة ومجون أو تتضمن كشفًا للعورات أو هتْكًا للأستار او استقبال الصور والأفلام المحرمة ومقاطع الفضائح والعورات وتناقلها ونشرها  والله - تعالى - يقول: ﴿ إِنَّ الَّذِينَ يُحِبُّونَ أَنْ تَشِيعَ الْفَاحِشَةُ فِي الَّذِينَ آمَنُوا لَهُمْ عَذَابٌ أَلِيمٌ فِي الدُّنْيَا وَالْآخِرَةِ وَاللَّهُ يَعْلَمُ وَأَنْتُمْ لَا تَعْلَمُونَ ﴾ [النور: 19</a:t>
            </a:r>
            <a:r>
              <a:rPr lang="en-US" dirty="0"/>
              <a:t>[</a:t>
            </a:r>
            <a:r>
              <a:rPr lang="ar-JO" dirty="0"/>
              <a:t>.</a:t>
            </a:r>
          </a:p>
          <a:p>
            <a:endParaRPr lang="en-US" dirty="0"/>
          </a:p>
        </p:txBody>
      </p:sp>
      <p:sp>
        <p:nvSpPr>
          <p:cNvPr id="4" name="Slide Number Placeholder 3"/>
          <p:cNvSpPr>
            <a:spLocks noGrp="1"/>
          </p:cNvSpPr>
          <p:nvPr>
            <p:ph type="sldNum" sz="quarter" idx="12"/>
          </p:nvPr>
        </p:nvSpPr>
        <p:spPr/>
        <p:txBody>
          <a:bodyPr/>
          <a:lstStyle/>
          <a:p>
            <a:fld id="{A85E95EA-764A-438A-AB2D-615555310C78}" type="slidenum">
              <a:rPr lang="en-GB" smtClean="0"/>
              <a:pPr/>
              <a:t>24</a:t>
            </a:fld>
            <a:endParaRPr lang="en-GB"/>
          </a:p>
        </p:txBody>
      </p:sp>
      <p:sp>
        <p:nvSpPr>
          <p:cNvPr id="5" name="Explosion 1 4"/>
          <p:cNvSpPr/>
          <p:nvPr/>
        </p:nvSpPr>
        <p:spPr>
          <a:xfrm rot="-1320000">
            <a:off x="-35815" y="313136"/>
            <a:ext cx="2286000" cy="1066800"/>
          </a:xfrm>
          <a:prstGeom prst="irregularSeal1">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800" dirty="0"/>
              <a:t>للقراءة</a:t>
            </a:r>
            <a:endParaRPr lang="en-US" sz="2800" dirty="0"/>
          </a:p>
        </p:txBody>
      </p:sp>
    </p:spTree>
    <p:extLst>
      <p:ext uri="{BB962C8B-B14F-4D97-AF65-F5344CB8AC3E}">
        <p14:creationId xmlns:p14="http://schemas.microsoft.com/office/powerpoint/2010/main" val="24673436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a:t>نصائح حول استخدام مواقع التواصل الاجتماعي</a:t>
            </a:r>
            <a:endParaRPr lang="en-US" dirty="0"/>
          </a:p>
        </p:txBody>
      </p:sp>
      <p:sp>
        <p:nvSpPr>
          <p:cNvPr id="3" name="Content Placeholder 2"/>
          <p:cNvSpPr>
            <a:spLocks noGrp="1"/>
          </p:cNvSpPr>
          <p:nvPr>
            <p:ph idx="1"/>
          </p:nvPr>
        </p:nvSpPr>
        <p:spPr/>
        <p:txBody>
          <a:bodyPr/>
          <a:lstStyle/>
          <a:p>
            <a:pPr fontAlgn="base"/>
            <a:r>
              <a:rPr lang="ar-JO" dirty="0"/>
              <a:t>نكران على من أرسل لنا ما لا يليق، ونبين له الصواب حتى لا يستمر في خطئه وقد يكون غافلاً يحتاج إلى تذكير.</a:t>
            </a:r>
          </a:p>
          <a:p>
            <a:pPr fontAlgn="base"/>
            <a:r>
              <a:rPr lang="ar-JO" dirty="0"/>
              <a:t>التثبت من الأخبار والأحكام قبل الإرسال.</a:t>
            </a:r>
          </a:p>
          <a:p>
            <a:pPr fontAlgn="base"/>
            <a:r>
              <a:rPr lang="ar-JO" dirty="0"/>
              <a:t>مراعاة الأمانة في استخدام مثل هذه البرامج، فلا نسجل صوت المتصل إلا بإذنه، ولا نلتقط صورة أحد إلا بإذنه.</a:t>
            </a:r>
          </a:p>
          <a:p>
            <a:pPr fontAlgn="base"/>
            <a:r>
              <a:rPr lang="ar-JO" dirty="0"/>
              <a:t>مراعاة الوقت المناسب عند استخدام مواقع التواصل الاجتماعي.</a:t>
            </a:r>
          </a:p>
          <a:p>
            <a:pPr fontAlgn="base"/>
            <a:r>
              <a:rPr lang="ar-JO" dirty="0"/>
              <a:t>التوعية بأن الاستخدام السيِّئ لبعض الشبكات قد يُودِي بأصحابها إلى السجن.</a:t>
            </a:r>
          </a:p>
          <a:p>
            <a:endParaRPr lang="en-US" dirty="0"/>
          </a:p>
        </p:txBody>
      </p:sp>
      <p:sp>
        <p:nvSpPr>
          <p:cNvPr id="4" name="Slide Number Placeholder 3"/>
          <p:cNvSpPr>
            <a:spLocks noGrp="1"/>
          </p:cNvSpPr>
          <p:nvPr>
            <p:ph type="sldNum" sz="quarter" idx="12"/>
          </p:nvPr>
        </p:nvSpPr>
        <p:spPr/>
        <p:txBody>
          <a:bodyPr/>
          <a:lstStyle/>
          <a:p>
            <a:fld id="{A85E95EA-764A-438A-AB2D-615555310C78}" type="slidenum">
              <a:rPr lang="en-GB" smtClean="0"/>
              <a:pPr/>
              <a:t>25</a:t>
            </a:fld>
            <a:endParaRPr lang="en-GB"/>
          </a:p>
        </p:txBody>
      </p:sp>
      <p:sp>
        <p:nvSpPr>
          <p:cNvPr id="5" name="Explosion 1 4"/>
          <p:cNvSpPr/>
          <p:nvPr/>
        </p:nvSpPr>
        <p:spPr>
          <a:xfrm rot="-1320000">
            <a:off x="-35815" y="313136"/>
            <a:ext cx="2286000" cy="1066800"/>
          </a:xfrm>
          <a:prstGeom prst="irregularSeal1">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800" dirty="0"/>
              <a:t>للقراءة</a:t>
            </a:r>
            <a:endParaRPr lang="en-US" sz="2800" dirty="0"/>
          </a:p>
        </p:txBody>
      </p:sp>
    </p:spTree>
    <p:extLst>
      <p:ext uri="{BB962C8B-B14F-4D97-AF65-F5344CB8AC3E}">
        <p14:creationId xmlns:p14="http://schemas.microsoft.com/office/powerpoint/2010/main" val="134013495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7184" y="152400"/>
            <a:ext cx="6970015" cy="1371600"/>
          </a:xfrm>
        </p:spPr>
        <p:txBody>
          <a:bodyPr/>
          <a:lstStyle/>
          <a:p>
            <a:r>
              <a:rPr lang="ar-JO" dirty="0"/>
              <a:t>نصوص بعض المواد من قانون الجرائم الالكترونية الاردني رقم 27 لسنة 2015</a:t>
            </a:r>
            <a:endParaRPr lang="en-US" dirty="0"/>
          </a:p>
        </p:txBody>
      </p:sp>
      <p:sp>
        <p:nvSpPr>
          <p:cNvPr id="3" name="Content Placeholder 2"/>
          <p:cNvSpPr>
            <a:spLocks noGrp="1"/>
          </p:cNvSpPr>
          <p:nvPr>
            <p:ph idx="1"/>
          </p:nvPr>
        </p:nvSpPr>
        <p:spPr/>
        <p:txBody>
          <a:bodyPr>
            <a:normAutofit lnSpcReduction="10000"/>
          </a:bodyPr>
          <a:lstStyle/>
          <a:p>
            <a:pPr fontAlgn="base"/>
            <a:r>
              <a:rPr lang="ar-JO" u="sng" dirty="0">
                <a:solidFill>
                  <a:schemeClr val="tx2"/>
                </a:solidFill>
              </a:rPr>
              <a:t>المادة 9:</a:t>
            </a:r>
          </a:p>
          <a:p>
            <a:pPr marL="274320" lvl="1" indent="0" fontAlgn="base">
              <a:buNone/>
            </a:pPr>
            <a:r>
              <a:rPr lang="ar-JO" dirty="0">
                <a:solidFill>
                  <a:schemeClr val="tx2"/>
                </a:solidFill>
              </a:rPr>
              <a:t>أ. </a:t>
            </a:r>
            <a:r>
              <a:rPr lang="ar-JO" dirty="0"/>
              <a:t>يعاقب كل من أرسل أو نشر عن طريق نظام معلومات أو الشبكة المعلوماتية قصدا كل ما هو مسموع أو مقروء أو مرئي يتضمن أعمالا إباحية أو تتعلق بالاستغلال الجنسي لمن لم يكمل الثامنة عشرة من العمر بالحبس مدة لا تقل عن ثلاثة أشهر ولا تزيد على سنة وبغرامة لا تقل عن (300) ثلاثمائة دينار ولا تزيد على (5000) خمسة ألاف دينار. ‌</a:t>
            </a:r>
          </a:p>
          <a:p>
            <a:pPr marL="274320" lvl="1" indent="0" fontAlgn="base">
              <a:buNone/>
            </a:pPr>
            <a:r>
              <a:rPr lang="ar-JO" dirty="0">
                <a:solidFill>
                  <a:schemeClr val="tx2"/>
                </a:solidFill>
              </a:rPr>
              <a:t>ب. </a:t>
            </a:r>
            <a:r>
              <a:rPr lang="ar-JO" dirty="0"/>
              <a:t>يعاقب كل من قام قصدا باستخدام نظام معلومات أو الشبكة المعلوماتية في إنشاء أو إعداد أو حفظ أو معالجة أو عرض أو طباعة أو نشر أو ترويج أنشطة أو أعمال إباحية لغايات التأثير على من لم يكمل الثامنة عشرة من العمر أو من هو معوق نفسيا أو عقليا ، أو توجيهه أو تحريضه على ارتكاب جريمة ، بالحبس مدة لا تقل عن سنتين وبغرامة لا تقل عن (1000) ألف دينار ولا تزيد على (5000) خمسة ألاف دينار.</a:t>
            </a:r>
          </a:p>
          <a:p>
            <a:pPr marL="274320" lvl="1" indent="0" fontAlgn="base">
              <a:buNone/>
            </a:pPr>
            <a:r>
              <a:rPr lang="ar-JO" dirty="0">
                <a:solidFill>
                  <a:schemeClr val="tx2"/>
                </a:solidFill>
              </a:rPr>
              <a:t>ج. </a:t>
            </a:r>
            <a:r>
              <a:rPr lang="ar-JO" dirty="0"/>
              <a:t>يعاقب كل من قام قصدا باستخدام نظام معلومات أو الشبكة المعلوماتية لغايات استغلال من لم يكمل الثامنة عشرة من العمر أو من هو معوق نفسيا أو عقليا ، في الدعارة أو الأعمال الإباحية بالأشغال الشاقة المؤقتة وبغرامة لا تقل عن (5000) خمسة ألاف دينار ولا تزيد على (15000) خمسة عشر ألف دينار.</a:t>
            </a:r>
          </a:p>
          <a:p>
            <a:endParaRPr lang="en-US" dirty="0"/>
          </a:p>
        </p:txBody>
      </p:sp>
      <p:sp>
        <p:nvSpPr>
          <p:cNvPr id="4" name="Slide Number Placeholder 3"/>
          <p:cNvSpPr>
            <a:spLocks noGrp="1"/>
          </p:cNvSpPr>
          <p:nvPr>
            <p:ph type="sldNum" sz="quarter" idx="12"/>
          </p:nvPr>
        </p:nvSpPr>
        <p:spPr/>
        <p:txBody>
          <a:bodyPr/>
          <a:lstStyle/>
          <a:p>
            <a:fld id="{A85E95EA-764A-438A-AB2D-615555310C78}" type="slidenum">
              <a:rPr lang="en-GB" smtClean="0"/>
              <a:pPr/>
              <a:t>26</a:t>
            </a:fld>
            <a:endParaRPr lang="en-GB"/>
          </a:p>
        </p:txBody>
      </p:sp>
      <p:sp>
        <p:nvSpPr>
          <p:cNvPr id="5" name="Explosion 1 4"/>
          <p:cNvSpPr/>
          <p:nvPr/>
        </p:nvSpPr>
        <p:spPr>
          <a:xfrm rot="-1320000">
            <a:off x="-35815" y="313136"/>
            <a:ext cx="2286000" cy="1066800"/>
          </a:xfrm>
          <a:prstGeom prst="irregularSeal1">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800" dirty="0"/>
              <a:t>للقراءة</a:t>
            </a:r>
            <a:endParaRPr lang="en-US" sz="2800" dirty="0"/>
          </a:p>
        </p:txBody>
      </p:sp>
    </p:spTree>
    <p:extLst>
      <p:ext uri="{BB962C8B-B14F-4D97-AF65-F5344CB8AC3E}">
        <p14:creationId xmlns:p14="http://schemas.microsoft.com/office/powerpoint/2010/main" val="12359970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52400"/>
            <a:ext cx="6553200" cy="1371600"/>
          </a:xfrm>
        </p:spPr>
        <p:txBody>
          <a:bodyPr/>
          <a:lstStyle/>
          <a:p>
            <a:r>
              <a:rPr lang="ar-JO" dirty="0"/>
              <a:t>نصوص بعض المواد من قانون الجرائم الالكترونية الاردني رقم 27 لسنة 2015</a:t>
            </a:r>
            <a:endParaRPr lang="en-US" dirty="0"/>
          </a:p>
        </p:txBody>
      </p:sp>
      <p:sp>
        <p:nvSpPr>
          <p:cNvPr id="3" name="Content Placeholder 2"/>
          <p:cNvSpPr>
            <a:spLocks noGrp="1"/>
          </p:cNvSpPr>
          <p:nvPr>
            <p:ph idx="1"/>
          </p:nvPr>
        </p:nvSpPr>
        <p:spPr/>
        <p:txBody>
          <a:bodyPr>
            <a:normAutofit fontScale="92500" lnSpcReduction="20000"/>
          </a:bodyPr>
          <a:lstStyle/>
          <a:p>
            <a:pPr fontAlgn="base"/>
            <a:r>
              <a:rPr lang="ar-JO" u="sng" dirty="0">
                <a:solidFill>
                  <a:schemeClr val="tx2"/>
                </a:solidFill>
              </a:rPr>
              <a:t>المادة 12:</a:t>
            </a:r>
          </a:p>
          <a:p>
            <a:pPr marL="274320" lvl="1" indent="0" fontAlgn="base">
              <a:buNone/>
            </a:pPr>
            <a:r>
              <a:rPr lang="ar-JO" dirty="0">
                <a:solidFill>
                  <a:schemeClr val="tx2"/>
                </a:solidFill>
              </a:rPr>
              <a:t>أ. </a:t>
            </a:r>
            <a:r>
              <a:rPr lang="ar-JO" dirty="0"/>
              <a:t>يعاقب كل من دخل قصدا دون تصريح أو بما يخالف أو يجاوز التصريح إلى الشبكة المعلوماتية أو نظام معلومات بأي وسيلة كانت بهدف الاطلاع على بيانات أو معلومات غير متاحة للجمهور تمس الأمن الوطني أو العلاقات الخارجية للمملكة أو السلامة العامة أو الاقتصاد الوطني بالحبس مدة لا تقل عن أربعة أشهر وبغرامة لا تقل عن (500) خمسمائة دينار ولا تزيد على (5000) خمسة ألاف دينار. ‌</a:t>
            </a:r>
          </a:p>
          <a:p>
            <a:pPr marL="274320" lvl="1" indent="0" fontAlgn="base">
              <a:buNone/>
            </a:pPr>
            <a:r>
              <a:rPr lang="ar-JO" dirty="0">
                <a:solidFill>
                  <a:schemeClr val="tx2"/>
                </a:solidFill>
              </a:rPr>
              <a:t>ب. </a:t>
            </a:r>
            <a:r>
              <a:rPr lang="ar-JO" dirty="0"/>
              <a:t>إذا كان الدخول المشار إليه في الفقرة (أ) من هذه المادة، بقصد إلغاء تلك البيانات أو المعلومات أو إتلافها أو تدميرها أو تعديلها أو تغييرها أو نقلها أو نسخها أو إفشائها، فيعاقب الفاعل بالأشغال الشاقة المؤقتة وبغرامة لا تقل عن (1000) ألف دينار ولا تزيد على (5000) خمسة ألاف دينار.</a:t>
            </a:r>
          </a:p>
          <a:p>
            <a:pPr marL="274320" lvl="1" indent="0" fontAlgn="base">
              <a:buNone/>
            </a:pPr>
            <a:r>
              <a:rPr lang="ar-JO" dirty="0">
                <a:solidFill>
                  <a:schemeClr val="tx2"/>
                </a:solidFill>
              </a:rPr>
              <a:t>ج. </a:t>
            </a:r>
            <a:r>
              <a:rPr lang="ar-JO" dirty="0"/>
              <a:t>يعاقب كل من دخل قصداً إلى موقع الكتروني للاطلاع على بيانات أو معلومات غير متاحة للجمهور تمس بالأمن الوطني أو العلاقات الخارجية للمملكة أو السلامة العامة أو الاقتصاد الوطني بالحبس مدة لا تقل عن أربعة أشهر وبغرامة لا تقــل عــن ( 500) خمسمائة دينار.</a:t>
            </a:r>
          </a:p>
          <a:p>
            <a:pPr marL="274320" lvl="1" indent="0" fontAlgn="base">
              <a:buNone/>
            </a:pPr>
            <a:r>
              <a:rPr lang="ar-JO" sz="2100" dirty="0">
                <a:solidFill>
                  <a:schemeClr val="tx2"/>
                </a:solidFill>
              </a:rPr>
              <a:t>‌د. </a:t>
            </a:r>
            <a:r>
              <a:rPr lang="ar-JO" dirty="0"/>
              <a:t>إذا كان الدخول المشار إليه في الفقرة (ج) من هذه المادة لإلغاء تلك البيانات أو المعلومات أو إتلافها أو تدميرها أو تعديلها أو تغييرها أو نقلها أو نسخها، فيعاقب الفاعل بالأشغال الشاقة المؤقتة وبغرامة لا تقل عن (1000) ألف دينار ولا تزيد على (5000) خمسة آلاف دينار.</a:t>
            </a:r>
          </a:p>
          <a:p>
            <a:endParaRPr lang="en-US" dirty="0"/>
          </a:p>
        </p:txBody>
      </p:sp>
      <p:sp>
        <p:nvSpPr>
          <p:cNvPr id="4" name="Slide Number Placeholder 3"/>
          <p:cNvSpPr>
            <a:spLocks noGrp="1"/>
          </p:cNvSpPr>
          <p:nvPr>
            <p:ph type="sldNum" sz="quarter" idx="12"/>
          </p:nvPr>
        </p:nvSpPr>
        <p:spPr/>
        <p:txBody>
          <a:bodyPr/>
          <a:lstStyle/>
          <a:p>
            <a:fld id="{A85E95EA-764A-438A-AB2D-615555310C78}" type="slidenum">
              <a:rPr lang="en-GB" smtClean="0"/>
              <a:pPr/>
              <a:t>27</a:t>
            </a:fld>
            <a:endParaRPr lang="en-GB"/>
          </a:p>
        </p:txBody>
      </p:sp>
      <p:sp>
        <p:nvSpPr>
          <p:cNvPr id="5" name="Explosion 1 4"/>
          <p:cNvSpPr/>
          <p:nvPr/>
        </p:nvSpPr>
        <p:spPr>
          <a:xfrm rot="-1320000">
            <a:off x="-35815" y="313136"/>
            <a:ext cx="2286000" cy="1066800"/>
          </a:xfrm>
          <a:prstGeom prst="irregularSeal1">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800" dirty="0"/>
              <a:t>للقراءة</a:t>
            </a:r>
            <a:endParaRPr lang="en-US" sz="2800" dirty="0"/>
          </a:p>
        </p:txBody>
      </p:sp>
    </p:spTree>
    <p:extLst>
      <p:ext uri="{BB962C8B-B14F-4D97-AF65-F5344CB8AC3E}">
        <p14:creationId xmlns:p14="http://schemas.microsoft.com/office/powerpoint/2010/main" val="395333628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152400"/>
            <a:ext cx="6477000" cy="1371600"/>
          </a:xfrm>
        </p:spPr>
        <p:txBody>
          <a:bodyPr/>
          <a:lstStyle/>
          <a:p>
            <a:r>
              <a:rPr lang="ar-JO" dirty="0"/>
              <a:t>نصوص بعض المواد من قانون الجرائم الالكترونية الاردني رقم 27 لسنة 2015</a:t>
            </a:r>
            <a:endParaRPr lang="en-US" dirty="0"/>
          </a:p>
        </p:txBody>
      </p:sp>
      <p:sp>
        <p:nvSpPr>
          <p:cNvPr id="3" name="Content Placeholder 2"/>
          <p:cNvSpPr>
            <a:spLocks noGrp="1"/>
          </p:cNvSpPr>
          <p:nvPr>
            <p:ph idx="1"/>
          </p:nvPr>
        </p:nvSpPr>
        <p:spPr/>
        <p:txBody>
          <a:bodyPr>
            <a:normAutofit/>
          </a:bodyPr>
          <a:lstStyle/>
          <a:p>
            <a:pPr fontAlgn="base"/>
            <a:r>
              <a:rPr lang="ar-JO" u="sng" dirty="0">
                <a:solidFill>
                  <a:schemeClr val="tx2"/>
                </a:solidFill>
              </a:rPr>
              <a:t>المادة 15:</a:t>
            </a:r>
            <a:r>
              <a:rPr lang="ar-JO" dirty="0">
                <a:solidFill>
                  <a:schemeClr val="tx2"/>
                </a:solidFill>
              </a:rPr>
              <a:t> </a:t>
            </a:r>
            <a:r>
              <a:rPr lang="ar-JO" dirty="0"/>
              <a:t>كل من ارتكب أي جريمة معاقب عليها بموجب أي تشريع نافذ باستخدام الشبكة المعلوماتية أو أي نظام معلومات أو موقع الكتروني أو اشترك أو تدخل أو حرض على ارتكابها، يعاقب بالعقوبة المنصوص عليها في ذلك التشريع.</a:t>
            </a:r>
          </a:p>
          <a:p>
            <a:pPr fontAlgn="base"/>
            <a:r>
              <a:rPr lang="ar-JO" u="sng" dirty="0">
                <a:solidFill>
                  <a:schemeClr val="tx2"/>
                </a:solidFill>
              </a:rPr>
              <a:t>المادة 16:</a:t>
            </a:r>
            <a:r>
              <a:rPr lang="ar-JO" dirty="0">
                <a:solidFill>
                  <a:schemeClr val="tx2"/>
                </a:solidFill>
              </a:rPr>
              <a:t> </a:t>
            </a:r>
            <a:r>
              <a:rPr lang="ar-JO" dirty="0"/>
              <a:t>تضاعف العقوبة المنصوص عليها في هذا القانون في حال تكرار أي من الجرائم المنصوص عليها فيه.</a:t>
            </a:r>
            <a:endParaRPr lang="ar-JO" u="sng" dirty="0">
              <a:solidFill>
                <a:srgbClr val="FF0000"/>
              </a:solidFill>
            </a:endParaRPr>
          </a:p>
        </p:txBody>
      </p:sp>
      <p:sp>
        <p:nvSpPr>
          <p:cNvPr id="4" name="Slide Number Placeholder 3"/>
          <p:cNvSpPr>
            <a:spLocks noGrp="1"/>
          </p:cNvSpPr>
          <p:nvPr>
            <p:ph type="sldNum" sz="quarter" idx="12"/>
          </p:nvPr>
        </p:nvSpPr>
        <p:spPr/>
        <p:txBody>
          <a:bodyPr/>
          <a:lstStyle/>
          <a:p>
            <a:fld id="{A85E95EA-764A-438A-AB2D-615555310C78}" type="slidenum">
              <a:rPr lang="en-GB" smtClean="0"/>
              <a:pPr/>
              <a:t>28</a:t>
            </a:fld>
            <a:endParaRPr lang="en-GB"/>
          </a:p>
        </p:txBody>
      </p:sp>
      <p:sp>
        <p:nvSpPr>
          <p:cNvPr id="5" name="Explosion 1 4"/>
          <p:cNvSpPr/>
          <p:nvPr/>
        </p:nvSpPr>
        <p:spPr>
          <a:xfrm rot="-1320000">
            <a:off x="-35815" y="313136"/>
            <a:ext cx="2286000" cy="1066800"/>
          </a:xfrm>
          <a:prstGeom prst="irregularSeal1">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800" dirty="0"/>
              <a:t>للقراءة</a:t>
            </a:r>
            <a:endParaRPr lang="en-US" sz="2800" dirty="0"/>
          </a:p>
        </p:txBody>
      </p:sp>
    </p:spTree>
    <p:extLst>
      <p:ext uri="{BB962C8B-B14F-4D97-AF65-F5344CB8AC3E}">
        <p14:creationId xmlns:p14="http://schemas.microsoft.com/office/powerpoint/2010/main" val="17234793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JO" dirty="0"/>
              <a:t>تاريخ شبكات التواصل الاجتماعي</a:t>
            </a:r>
            <a:br>
              <a:rPr lang="ar-JO" dirty="0"/>
            </a:br>
            <a:r>
              <a:rPr lang="en-US" dirty="0"/>
              <a:t>the history of social networks</a:t>
            </a:r>
            <a:endParaRPr lang="ar-JO" dirty="0"/>
          </a:p>
        </p:txBody>
      </p:sp>
      <p:sp>
        <p:nvSpPr>
          <p:cNvPr id="4" name="Content Placeholder 3"/>
          <p:cNvSpPr>
            <a:spLocks noGrp="1"/>
          </p:cNvSpPr>
          <p:nvPr>
            <p:ph sz="half" idx="2"/>
          </p:nvPr>
        </p:nvSpPr>
        <p:spPr>
          <a:xfrm>
            <a:off x="762000" y="1574800"/>
            <a:ext cx="7315200" cy="4525963"/>
          </a:xfrm>
        </p:spPr>
        <p:txBody>
          <a:bodyPr>
            <a:normAutofit lnSpcReduction="10000"/>
          </a:bodyPr>
          <a:lstStyle/>
          <a:p>
            <a:pPr marL="342900" indent="-342900" algn="just">
              <a:spcBef>
                <a:spcPts val="600"/>
              </a:spcBef>
              <a:buClr>
                <a:schemeClr val="tx2"/>
              </a:buClr>
              <a:buSzPct val="100000"/>
              <a:buFont typeface="Arial" panose="020B0604020202020204" pitchFamily="34" charset="0"/>
              <a:buChar char="•"/>
            </a:pPr>
            <a:r>
              <a:rPr lang="ar-JO" b="0" dirty="0">
                <a:latin typeface="Arial" pitchFamily="34" charset="0"/>
                <a:cs typeface="Arial" pitchFamily="34" charset="0"/>
              </a:rPr>
              <a:t>بدأت مواقع التواصل الاجتماعي بالظهور في منتصف التسعينات على شكل مواقع للدردشة وتبادل المعلومات بين الافراد بشكل بسيط. ثم ظهر موقع </a:t>
            </a:r>
            <a:r>
              <a:rPr lang="en-GB" u="sng" dirty="0">
                <a:solidFill>
                  <a:srgbClr val="0070C0"/>
                </a:solidFill>
                <a:latin typeface="Arial" pitchFamily="34" charset="0"/>
                <a:cs typeface="Arial" pitchFamily="34" charset="0"/>
              </a:rPr>
              <a:t>SixDegrees.com</a:t>
            </a:r>
            <a:r>
              <a:rPr lang="ar-JO" b="0" dirty="0">
                <a:latin typeface="Arial" pitchFamily="34" charset="0"/>
                <a:cs typeface="Arial" pitchFamily="34" charset="0"/>
              </a:rPr>
              <a:t> وكان يهدف لربط الاشخاص من مختلف الانتماءات سواء الدينية أو العلمية أو غيرها</a:t>
            </a:r>
            <a:endParaRPr lang="ar-JO" b="0" dirty="0">
              <a:solidFill>
                <a:schemeClr val="tx2"/>
              </a:solidFill>
              <a:latin typeface="Arial" pitchFamily="34" charset="0"/>
              <a:cs typeface="Arial" pitchFamily="34" charset="0"/>
            </a:endParaRPr>
          </a:p>
          <a:p>
            <a:pPr marL="342900" lvl="0" indent="-342900" algn="just">
              <a:spcBef>
                <a:spcPts val="600"/>
              </a:spcBef>
              <a:buClr>
                <a:schemeClr val="tx2"/>
              </a:buClr>
              <a:buSzPct val="100000"/>
              <a:buFont typeface="Arial" panose="020B0604020202020204" pitchFamily="34" charset="0"/>
              <a:buChar char="•"/>
            </a:pPr>
            <a:r>
              <a:rPr lang="ar-JO" b="0" dirty="0">
                <a:solidFill>
                  <a:schemeClr val="tx2"/>
                </a:solidFill>
                <a:latin typeface="Arial" pitchFamily="34" charset="0"/>
                <a:cs typeface="Arial" pitchFamily="34" charset="0"/>
              </a:rPr>
              <a:t>2003</a:t>
            </a:r>
            <a:r>
              <a:rPr lang="ar-JO" b="0" dirty="0">
                <a:latin typeface="Arial" pitchFamily="34" charset="0"/>
                <a:cs typeface="Arial" pitchFamily="34" charset="0"/>
              </a:rPr>
              <a:t>: ظهرت أوائل مواقع التواصل المفتوحة مثل الموقع الشهير </a:t>
            </a:r>
            <a:r>
              <a:rPr lang="en-GB" u="sng" dirty="0">
                <a:solidFill>
                  <a:srgbClr val="0070C0"/>
                </a:solidFill>
                <a:latin typeface="Arial" pitchFamily="34" charset="0"/>
                <a:cs typeface="Arial" pitchFamily="34" charset="0"/>
              </a:rPr>
              <a:t>Myspace.com</a:t>
            </a:r>
            <a:r>
              <a:rPr lang="ar-JO" b="0" dirty="0">
                <a:solidFill>
                  <a:srgbClr val="0070C0"/>
                </a:solidFill>
                <a:latin typeface="Arial" pitchFamily="34" charset="0"/>
                <a:cs typeface="Arial" pitchFamily="34" charset="0"/>
              </a:rPr>
              <a:t> </a:t>
            </a:r>
            <a:r>
              <a:rPr lang="ar-JO" b="0" dirty="0">
                <a:latin typeface="Arial" pitchFamily="34" charset="0"/>
                <a:cs typeface="Arial" pitchFamily="34" charset="0"/>
              </a:rPr>
              <a:t>وموقع </a:t>
            </a:r>
            <a:r>
              <a:rPr lang="en-GB" u="sng" dirty="0">
                <a:solidFill>
                  <a:srgbClr val="0070C0"/>
                </a:solidFill>
                <a:latin typeface="Arial" pitchFamily="34" charset="0"/>
                <a:cs typeface="Arial" pitchFamily="34" charset="0"/>
              </a:rPr>
              <a:t>Linkedin.com</a:t>
            </a:r>
            <a:endParaRPr lang="ar-JO" u="sng" dirty="0">
              <a:solidFill>
                <a:srgbClr val="0070C0"/>
              </a:solidFill>
              <a:latin typeface="Arial" pitchFamily="34" charset="0"/>
              <a:cs typeface="Arial" pitchFamily="34" charset="0"/>
            </a:endParaRPr>
          </a:p>
          <a:p>
            <a:pPr marL="342900" lvl="0" indent="-342900" algn="just">
              <a:spcBef>
                <a:spcPts val="600"/>
              </a:spcBef>
              <a:buClr>
                <a:schemeClr val="tx2"/>
              </a:buClr>
              <a:buSzPct val="100000"/>
              <a:buFont typeface="Arial" panose="020B0604020202020204" pitchFamily="34" charset="0"/>
              <a:buChar char="•"/>
            </a:pPr>
            <a:r>
              <a:rPr lang="ar-JO" b="0" dirty="0">
                <a:solidFill>
                  <a:schemeClr val="tx2"/>
                </a:solidFill>
                <a:latin typeface="Arial" pitchFamily="34" charset="0"/>
                <a:cs typeface="Arial" pitchFamily="34" charset="0"/>
              </a:rPr>
              <a:t>2004</a:t>
            </a:r>
            <a:r>
              <a:rPr lang="ar-JO" b="0" dirty="0">
                <a:latin typeface="Arial" pitchFamily="34" charset="0"/>
                <a:cs typeface="Arial" pitchFamily="34" charset="0"/>
              </a:rPr>
              <a:t>: حدثت القفزة الكبيرة في عالم التواصل الاجتماعي من خلال موقع </a:t>
            </a:r>
            <a:r>
              <a:rPr lang="en-GB" u="sng" dirty="0">
                <a:solidFill>
                  <a:srgbClr val="0070C0"/>
                </a:solidFill>
                <a:latin typeface="Arial" pitchFamily="34" charset="0"/>
                <a:cs typeface="Arial" pitchFamily="34" charset="0"/>
              </a:rPr>
              <a:t>Facebook.com</a:t>
            </a:r>
            <a:r>
              <a:rPr lang="ar-JO" b="0" dirty="0">
                <a:latin typeface="Arial" pitchFamily="34" charset="0"/>
                <a:cs typeface="Arial" pitchFamily="34" charset="0"/>
              </a:rPr>
              <a:t> والذي ظهر بصورة محلية، ثم انتشر عالمياً في عام </a:t>
            </a:r>
            <a:r>
              <a:rPr lang="ar-JO" b="0" dirty="0">
                <a:solidFill>
                  <a:schemeClr val="tx2"/>
                </a:solidFill>
                <a:latin typeface="Arial" pitchFamily="34" charset="0"/>
                <a:cs typeface="Arial" pitchFamily="34" charset="0"/>
              </a:rPr>
              <a:t>2006</a:t>
            </a:r>
            <a:r>
              <a:rPr lang="ar-JO" b="0" dirty="0">
                <a:latin typeface="Arial" pitchFamily="34" charset="0"/>
                <a:cs typeface="Arial" pitchFamily="34" charset="0"/>
              </a:rPr>
              <a:t>.</a:t>
            </a:r>
          </a:p>
          <a:p>
            <a:pPr marL="342900" lvl="0" indent="-342900" algn="just">
              <a:spcBef>
                <a:spcPts val="600"/>
              </a:spcBef>
              <a:buClr>
                <a:schemeClr val="tx2"/>
              </a:buClr>
              <a:buSzPct val="100000"/>
              <a:buFont typeface="Arial" panose="020B0604020202020204" pitchFamily="34" charset="0"/>
              <a:buChar char="•"/>
            </a:pPr>
            <a:r>
              <a:rPr lang="ar-JO" b="0" dirty="0">
                <a:solidFill>
                  <a:schemeClr val="tx2"/>
                </a:solidFill>
                <a:latin typeface="Arial" pitchFamily="34" charset="0"/>
                <a:cs typeface="Arial" pitchFamily="34" charset="0"/>
              </a:rPr>
              <a:t>2005</a:t>
            </a:r>
            <a:r>
              <a:rPr lang="ar-JO" b="0" dirty="0">
                <a:latin typeface="Arial" pitchFamily="34" charset="0"/>
                <a:cs typeface="Arial" pitchFamily="34" charset="0"/>
              </a:rPr>
              <a:t>: تم تأسيس موقع </a:t>
            </a:r>
            <a:r>
              <a:rPr lang="en-US" u="sng" dirty="0">
                <a:solidFill>
                  <a:srgbClr val="0070C0"/>
                </a:solidFill>
                <a:latin typeface="Arial" pitchFamily="34" charset="0"/>
                <a:cs typeface="Arial" pitchFamily="34" charset="0"/>
              </a:rPr>
              <a:t>Youtube.com</a:t>
            </a:r>
            <a:r>
              <a:rPr lang="ar-JO" b="0" dirty="0">
                <a:latin typeface="Arial" pitchFamily="34" charset="0"/>
                <a:cs typeface="Arial" pitchFamily="34" charset="0"/>
              </a:rPr>
              <a:t> م</a:t>
            </a:r>
            <a:r>
              <a:rPr lang="ar-JO" b="0" dirty="0"/>
              <a:t>ن قبل ثلاث موظفين سابقين من شركة </a:t>
            </a:r>
            <a:r>
              <a:rPr lang="en-US" b="0" dirty="0"/>
              <a:t>PayPal</a:t>
            </a:r>
            <a:r>
              <a:rPr lang="ar-JO" b="0" dirty="0"/>
              <a:t>.</a:t>
            </a:r>
            <a:endParaRPr lang="ar-JO" b="0" dirty="0">
              <a:latin typeface="Arial" pitchFamily="34" charset="0"/>
              <a:cs typeface="Arial" pitchFamily="34" charset="0"/>
            </a:endParaRPr>
          </a:p>
          <a:p>
            <a:pPr marL="342900" lvl="0" indent="-342900" algn="just">
              <a:spcBef>
                <a:spcPts val="600"/>
              </a:spcBef>
              <a:buClr>
                <a:schemeClr val="tx2"/>
              </a:buClr>
              <a:buSzPct val="100000"/>
              <a:buFont typeface="Arial" panose="020B0604020202020204" pitchFamily="34" charset="0"/>
              <a:buChar char="•"/>
            </a:pPr>
            <a:r>
              <a:rPr lang="ar-JO" b="0" dirty="0">
                <a:solidFill>
                  <a:schemeClr val="tx2"/>
                </a:solidFill>
                <a:latin typeface="Arial" pitchFamily="34" charset="0"/>
                <a:cs typeface="Arial" pitchFamily="34" charset="0"/>
              </a:rPr>
              <a:t>2006</a:t>
            </a:r>
            <a:r>
              <a:rPr lang="ar-JO" b="0" dirty="0">
                <a:latin typeface="Arial" pitchFamily="34" charset="0"/>
                <a:cs typeface="Arial" pitchFamily="34" charset="0"/>
              </a:rPr>
              <a:t>: </a:t>
            </a:r>
            <a:r>
              <a:rPr lang="ar-JO" b="0" dirty="0"/>
              <a:t>تم شراء </a:t>
            </a:r>
            <a:r>
              <a:rPr lang="en-US" u="sng" dirty="0">
                <a:solidFill>
                  <a:srgbClr val="0070C0"/>
                </a:solidFill>
                <a:latin typeface="Arial" pitchFamily="34" charset="0"/>
                <a:cs typeface="Arial" pitchFamily="34" charset="0"/>
              </a:rPr>
              <a:t>Youtube.com</a:t>
            </a:r>
            <a:r>
              <a:rPr lang="ar-JO" dirty="0">
                <a:solidFill>
                  <a:srgbClr val="0070C0"/>
                </a:solidFill>
                <a:latin typeface="Arial" pitchFamily="34" charset="0"/>
                <a:cs typeface="Arial" pitchFamily="34" charset="0"/>
              </a:rPr>
              <a:t> </a:t>
            </a:r>
            <a:r>
              <a:rPr lang="ar-JO" b="0" dirty="0"/>
              <a:t>من قبل جوجل و</a:t>
            </a:r>
            <a:r>
              <a:rPr lang="ar-JO" b="0" dirty="0">
                <a:latin typeface="Arial" pitchFamily="34" charset="0"/>
                <a:cs typeface="Arial" pitchFamily="34" charset="0"/>
              </a:rPr>
              <a:t>ظهر موقع</a:t>
            </a:r>
            <a:r>
              <a:rPr lang="ar-JO" b="0" dirty="0">
                <a:solidFill>
                  <a:srgbClr val="0070C0"/>
                </a:solidFill>
                <a:latin typeface="Arial" pitchFamily="34" charset="0"/>
                <a:cs typeface="Arial" pitchFamily="34" charset="0"/>
              </a:rPr>
              <a:t> </a:t>
            </a:r>
            <a:r>
              <a:rPr lang="en-US" u="sng" dirty="0">
                <a:solidFill>
                  <a:srgbClr val="0070C0"/>
                </a:solidFill>
                <a:latin typeface="Arial" pitchFamily="34" charset="0"/>
                <a:cs typeface="Arial" pitchFamily="34" charset="0"/>
              </a:rPr>
              <a:t>Twitter.com</a:t>
            </a:r>
            <a:r>
              <a:rPr lang="ar-JO" b="0" dirty="0">
                <a:solidFill>
                  <a:srgbClr val="0070C0"/>
                </a:solidFill>
                <a:latin typeface="Arial" pitchFamily="34" charset="0"/>
                <a:cs typeface="Arial" pitchFamily="34" charset="0"/>
              </a:rPr>
              <a:t> ا</a:t>
            </a:r>
            <a:r>
              <a:rPr lang="ar-JO" b="0" dirty="0">
                <a:latin typeface="Arial" pitchFamily="34" charset="0"/>
                <a:cs typeface="Arial" pitchFamily="34" charset="0"/>
              </a:rPr>
              <a:t>لشهير. وفي نفس السنة عرضت شركة </a:t>
            </a:r>
            <a:r>
              <a:rPr lang="en-US" b="0" dirty="0">
                <a:latin typeface="Arial" pitchFamily="34" charset="0"/>
                <a:cs typeface="Arial" pitchFamily="34" charset="0"/>
              </a:rPr>
              <a:t>Yahoo </a:t>
            </a:r>
            <a:r>
              <a:rPr lang="ar-JO" b="0" dirty="0">
                <a:latin typeface="Arial" pitchFamily="34" charset="0"/>
                <a:cs typeface="Arial" pitchFamily="34" charset="0"/>
              </a:rPr>
              <a:t> على مؤسس موقع </a:t>
            </a:r>
            <a:r>
              <a:rPr lang="en-US" b="0" dirty="0">
                <a:latin typeface="Arial" pitchFamily="34" charset="0"/>
                <a:cs typeface="Arial" pitchFamily="34" charset="0"/>
              </a:rPr>
              <a:t>Facebook</a:t>
            </a:r>
            <a:r>
              <a:rPr lang="ar-JO" b="0" dirty="0">
                <a:latin typeface="Arial" pitchFamily="34" charset="0"/>
                <a:cs typeface="Arial" pitchFamily="34" charset="0"/>
              </a:rPr>
              <a:t> شراء الموقع بمبلغ 1 مليار دولار ولم تتم الموافقة.</a:t>
            </a:r>
            <a:endParaRPr lang="ar-JO" dirty="0"/>
          </a:p>
          <a:p>
            <a:pPr marL="457200" indent="-457200" algn="just">
              <a:buFont typeface="Arial" panose="020B0604020202020204" pitchFamily="34" charset="0"/>
              <a:buChar char="•"/>
            </a:pPr>
            <a:endParaRPr lang="ar-JO" dirty="0"/>
          </a:p>
        </p:txBody>
      </p:sp>
      <p:sp>
        <p:nvSpPr>
          <p:cNvPr id="5" name="Slide Number Placeholder 4"/>
          <p:cNvSpPr>
            <a:spLocks noGrp="1"/>
          </p:cNvSpPr>
          <p:nvPr>
            <p:ph type="sldNum" sz="quarter" idx="12"/>
          </p:nvPr>
        </p:nvSpPr>
        <p:spPr/>
        <p:txBody>
          <a:bodyPr/>
          <a:lstStyle/>
          <a:p>
            <a:fld id="{A85E95EA-764A-438A-AB2D-615555310C78}" type="slidenum">
              <a:rPr lang="en-GB" smtClean="0"/>
              <a:pPr/>
              <a:t>3</a:t>
            </a:fld>
            <a:endParaRPr lang="en-GB"/>
          </a:p>
        </p:txBody>
      </p:sp>
    </p:spTree>
    <p:extLst>
      <p:ext uri="{BB962C8B-B14F-4D97-AF65-F5344CB8AC3E}">
        <p14:creationId xmlns:p14="http://schemas.microsoft.com/office/powerpoint/2010/main" val="23148629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7620000" cy="785818"/>
          </a:xfrm>
        </p:spPr>
        <p:txBody>
          <a:bodyPr/>
          <a:lstStyle/>
          <a:p>
            <a:r>
              <a:rPr lang="ar-JO" dirty="0"/>
              <a:t>أنواع شبكات التواصل الاجتماعي</a:t>
            </a:r>
            <a:endParaRPr lang="en-US" dirty="0"/>
          </a:p>
        </p:txBody>
      </p:sp>
      <p:sp>
        <p:nvSpPr>
          <p:cNvPr id="3" name="Content Placeholder 2"/>
          <p:cNvSpPr>
            <a:spLocks noGrp="1"/>
          </p:cNvSpPr>
          <p:nvPr>
            <p:ph idx="1"/>
          </p:nvPr>
        </p:nvSpPr>
        <p:spPr>
          <a:xfrm>
            <a:off x="457200" y="1071546"/>
            <a:ext cx="7620000" cy="857256"/>
          </a:xfrm>
        </p:spPr>
        <p:txBody>
          <a:bodyPr/>
          <a:lstStyle/>
          <a:p>
            <a:pPr algn="just"/>
            <a:r>
              <a:rPr lang="ar-JO" b="0" dirty="0">
                <a:latin typeface="Arial" pitchFamily="34" charset="0"/>
                <a:cs typeface="Arial" pitchFamily="34" charset="0"/>
              </a:rPr>
              <a:t>هناك عدة تصنيفات لمواقع التواصل الاجتماعي بحيث تصنف حسب الوظيفة أو المهمة التي تؤديها وحسب التوجه للأفراد المشتركين فيها. يمكن تصنيف المواقع إلى مايلي: </a:t>
            </a:r>
          </a:p>
          <a:p>
            <a:endParaRPr lang="en-US" dirty="0"/>
          </a:p>
        </p:txBody>
      </p:sp>
      <p:sp>
        <p:nvSpPr>
          <p:cNvPr id="4" name="Slide Number Placeholder 3"/>
          <p:cNvSpPr>
            <a:spLocks noGrp="1"/>
          </p:cNvSpPr>
          <p:nvPr>
            <p:ph type="sldNum" sz="quarter" idx="12"/>
          </p:nvPr>
        </p:nvSpPr>
        <p:spPr/>
        <p:txBody>
          <a:bodyPr/>
          <a:lstStyle/>
          <a:p>
            <a:fld id="{A85E95EA-764A-438A-AB2D-615555310C78}" type="slidenum">
              <a:rPr lang="en-GB" smtClean="0"/>
              <a:pPr/>
              <a:t>4</a:t>
            </a:fld>
            <a:endParaRPr lang="en-GB" dirty="0"/>
          </a:p>
        </p:txBody>
      </p:sp>
      <p:graphicFrame>
        <p:nvGraphicFramePr>
          <p:cNvPr id="5" name="Diagram 4"/>
          <p:cNvGraphicFramePr/>
          <p:nvPr>
            <p:extLst>
              <p:ext uri="{D42A27DB-BD31-4B8C-83A1-F6EECF244321}">
                <p14:modId xmlns:p14="http://schemas.microsoft.com/office/powerpoint/2010/main" val="513736831"/>
              </p:ext>
            </p:extLst>
          </p:nvPr>
        </p:nvGraphicFramePr>
        <p:xfrm>
          <a:off x="762000" y="1957398"/>
          <a:ext cx="7596214" cy="4471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228537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sz="3200" dirty="0"/>
              <a:t>أنواع شبكات التواصل الاجتماعي</a:t>
            </a:r>
            <a:endParaRPr lang="en-US" dirty="0"/>
          </a:p>
        </p:txBody>
      </p:sp>
      <p:sp>
        <p:nvSpPr>
          <p:cNvPr id="3" name="Content Placeholder 2"/>
          <p:cNvSpPr>
            <a:spLocks noGrp="1"/>
          </p:cNvSpPr>
          <p:nvPr>
            <p:ph idx="1"/>
          </p:nvPr>
        </p:nvSpPr>
        <p:spPr/>
        <p:txBody>
          <a:bodyPr>
            <a:normAutofit fontScale="92500" lnSpcReduction="10000"/>
          </a:bodyPr>
          <a:lstStyle/>
          <a:p>
            <a:pPr algn="just"/>
            <a:r>
              <a:rPr lang="ar-JO" u="sng" dirty="0"/>
              <a:t>أولاً: الاتصالات وإيجاد وتبادل المعلومات:</a:t>
            </a:r>
          </a:p>
          <a:p>
            <a:pPr marL="457200" indent="-457200" algn="just">
              <a:buClr>
                <a:schemeClr val="tx2"/>
              </a:buClr>
              <a:buFont typeface="+mj-lt"/>
              <a:buAutoNum type="arabicPeriod"/>
            </a:pPr>
            <a:r>
              <a:rPr lang="ar-EG" b="0" dirty="0">
                <a:solidFill>
                  <a:schemeClr val="tx2"/>
                </a:solidFill>
                <a:latin typeface="Arial" pitchFamily="34" charset="0"/>
                <a:cs typeface="Arial" pitchFamily="34" charset="0"/>
              </a:rPr>
              <a:t>المدونات</a:t>
            </a:r>
            <a:r>
              <a:rPr lang="en-US" b="0" dirty="0">
                <a:latin typeface="Arial" pitchFamily="34" charset="0"/>
                <a:cs typeface="Arial" pitchFamily="34" charset="0"/>
              </a:rPr>
              <a:t>:</a:t>
            </a:r>
            <a:r>
              <a:rPr lang="ar-JO" b="0" dirty="0">
                <a:latin typeface="Arial" pitchFamily="34" charset="0"/>
                <a:cs typeface="Arial" pitchFamily="34" charset="0"/>
              </a:rPr>
              <a:t> صفحات يعرض فيها الأفراد آرائهم وينشرونها فيما بينهم. قد تكون مختصة بشيء عام أو مدونات شخصية. أشهر هذه المواقع </a:t>
            </a:r>
            <a:r>
              <a:rPr lang="en-US" u="sng" dirty="0">
                <a:solidFill>
                  <a:srgbClr val="0070C0"/>
                </a:solidFill>
                <a:latin typeface="Arial" pitchFamily="34" charset="0"/>
                <a:cs typeface="Arial" pitchFamily="34" charset="0"/>
              </a:rPr>
              <a:t>Blogger</a:t>
            </a:r>
            <a:r>
              <a:rPr lang="en-US" b="0" dirty="0">
                <a:solidFill>
                  <a:srgbClr val="0070C0"/>
                </a:solidFill>
                <a:latin typeface="Arial" pitchFamily="34" charset="0"/>
                <a:cs typeface="Arial" pitchFamily="34" charset="0"/>
              </a:rPr>
              <a:t> </a:t>
            </a:r>
            <a:endParaRPr lang="ar-JO" b="0" dirty="0">
              <a:solidFill>
                <a:srgbClr val="0070C0"/>
              </a:solidFill>
              <a:latin typeface="Arial" pitchFamily="34" charset="0"/>
              <a:cs typeface="Arial" pitchFamily="34" charset="0"/>
            </a:endParaRPr>
          </a:p>
          <a:p>
            <a:pPr marL="457200" indent="-457200" algn="just">
              <a:buClr>
                <a:schemeClr val="tx2"/>
              </a:buClr>
              <a:buFont typeface="+mj-lt"/>
              <a:buAutoNum type="arabicPeriod" startAt="2"/>
            </a:pPr>
            <a:r>
              <a:rPr lang="ar-EG" b="0" dirty="0">
                <a:solidFill>
                  <a:schemeClr val="tx2"/>
                </a:solidFill>
                <a:latin typeface="Arial" pitchFamily="34" charset="0"/>
                <a:cs typeface="Arial" pitchFamily="34" charset="0"/>
              </a:rPr>
              <a:t>المدونات الجزئية</a:t>
            </a:r>
            <a:r>
              <a:rPr lang="en-US" b="0" dirty="0">
                <a:solidFill>
                  <a:schemeClr val="tx2"/>
                </a:solidFill>
                <a:latin typeface="Arial" pitchFamily="34" charset="0"/>
                <a:cs typeface="Arial" pitchFamily="34" charset="0"/>
              </a:rPr>
              <a:t>:</a:t>
            </a:r>
            <a:r>
              <a:rPr lang="ar-JO" b="0" dirty="0">
                <a:solidFill>
                  <a:schemeClr val="tx2"/>
                </a:solidFill>
                <a:latin typeface="Arial" pitchFamily="34" charset="0"/>
                <a:cs typeface="Arial" pitchFamily="34" charset="0"/>
              </a:rPr>
              <a:t> </a:t>
            </a:r>
            <a:r>
              <a:rPr lang="ar-JO" b="0" dirty="0">
                <a:latin typeface="Arial" pitchFamily="34" charset="0"/>
                <a:cs typeface="Arial" pitchFamily="34" charset="0"/>
              </a:rPr>
              <a:t>شكل مصغر عن المدونات العادية تتيح تبادل المعلومات بشكل أصغر وأسرع. من الأمثلة عليها موقع </a:t>
            </a:r>
            <a:r>
              <a:rPr lang="en-GB" u="sng" dirty="0">
                <a:solidFill>
                  <a:srgbClr val="0070C0"/>
                </a:solidFill>
                <a:latin typeface="Arial" pitchFamily="34" charset="0"/>
                <a:cs typeface="Arial" pitchFamily="34" charset="0"/>
              </a:rPr>
              <a:t>Twitter</a:t>
            </a:r>
            <a:endParaRPr lang="ar-JO" u="sng" dirty="0">
              <a:solidFill>
                <a:srgbClr val="0070C0"/>
              </a:solidFill>
              <a:latin typeface="Arial" pitchFamily="34" charset="0"/>
              <a:cs typeface="Arial" pitchFamily="34" charset="0"/>
            </a:endParaRPr>
          </a:p>
          <a:p>
            <a:pPr marL="457200" indent="-457200" algn="just">
              <a:buClr>
                <a:schemeClr val="tx2"/>
              </a:buClr>
              <a:buFont typeface="+mj-lt"/>
              <a:buAutoNum type="arabicPeriod" startAt="2"/>
            </a:pPr>
            <a:r>
              <a:rPr lang="ar-EG" b="0" dirty="0">
                <a:solidFill>
                  <a:schemeClr val="tx2"/>
                </a:solidFill>
                <a:latin typeface="Arial" pitchFamily="34" charset="0"/>
                <a:cs typeface="Arial" pitchFamily="34" charset="0"/>
              </a:rPr>
              <a:t>مواقع الترابط الشبكي الاجتماع</a:t>
            </a:r>
            <a:r>
              <a:rPr lang="ar-JO" b="0" dirty="0">
                <a:solidFill>
                  <a:schemeClr val="tx2"/>
                </a:solidFill>
                <a:latin typeface="Arial" pitchFamily="34" charset="0"/>
                <a:cs typeface="Arial" pitchFamily="34" charset="0"/>
              </a:rPr>
              <a:t>ي: </a:t>
            </a:r>
            <a:r>
              <a:rPr lang="ar-JO" b="0" dirty="0">
                <a:solidFill>
                  <a:srgbClr val="3F3F3F"/>
                </a:solidFill>
                <a:latin typeface="Arial" pitchFamily="34" charset="0"/>
                <a:cs typeface="Arial" pitchFamily="34" charset="0"/>
              </a:rPr>
              <a:t>مواقع الاتصال المباشر بين الأعضاء الذين يتشاركون اهتمامات وتوجهات أو حتى أماكن دراسة متشابهة. وتتيح للأعضاء إمكانية البحث عن شركاء جدد أو </a:t>
            </a:r>
            <a:r>
              <a:rPr lang="ar-EG" b="0" dirty="0">
                <a:solidFill>
                  <a:srgbClr val="3F3F3F"/>
                </a:solidFill>
                <a:latin typeface="Arial" pitchFamily="34" charset="0"/>
                <a:cs typeface="Arial" pitchFamily="34" charset="0"/>
              </a:rPr>
              <a:t>عن عمل جديد أو حتى التعرف على كل ما هو جديد في حياة من تعرف من دون الحاجة </a:t>
            </a:r>
            <a:r>
              <a:rPr lang="en-US" b="0" dirty="0">
                <a:solidFill>
                  <a:srgbClr val="3F3F3F"/>
                </a:solidFill>
                <a:latin typeface="Arial" pitchFamily="34" charset="0"/>
                <a:cs typeface="Arial" pitchFamily="34" charset="0"/>
              </a:rPr>
              <a:t> </a:t>
            </a:r>
            <a:r>
              <a:rPr lang="ar-EG" b="0" dirty="0">
                <a:solidFill>
                  <a:srgbClr val="3F3F3F"/>
                </a:solidFill>
                <a:latin typeface="Arial" pitchFamily="34" charset="0"/>
                <a:cs typeface="Arial" pitchFamily="34" charset="0"/>
              </a:rPr>
              <a:t>للسؤال المباشر</a:t>
            </a:r>
            <a:r>
              <a:rPr lang="ar-JO" b="0" dirty="0">
                <a:solidFill>
                  <a:srgbClr val="3F3F3F"/>
                </a:solidFill>
                <a:latin typeface="Arial" pitchFamily="34" charset="0"/>
                <a:cs typeface="Arial" pitchFamily="34" charset="0"/>
              </a:rPr>
              <a:t>مثل:</a:t>
            </a:r>
            <a:r>
              <a:rPr lang="en-US" b="0" dirty="0">
                <a:solidFill>
                  <a:srgbClr val="0070C0"/>
                </a:solidFill>
                <a:latin typeface="Arial" pitchFamily="34" charset="0"/>
                <a:cs typeface="Arial" pitchFamily="34" charset="0"/>
              </a:rPr>
              <a:t> </a:t>
            </a:r>
            <a:r>
              <a:rPr lang="ar-EG" b="0" dirty="0">
                <a:solidFill>
                  <a:srgbClr val="0070C0"/>
                </a:solidFill>
                <a:latin typeface="Arial" pitchFamily="34" charset="0"/>
                <a:cs typeface="Arial" pitchFamily="34" charset="0"/>
              </a:rPr>
              <a:t>‏</a:t>
            </a:r>
            <a:r>
              <a:rPr lang="en-GB" b="0" dirty="0">
                <a:solidFill>
                  <a:srgbClr val="0070C0"/>
                </a:solidFill>
                <a:latin typeface="Arial" pitchFamily="34" charset="0"/>
                <a:cs typeface="Arial" pitchFamily="34" charset="0"/>
              </a:rPr>
              <a:t> </a:t>
            </a:r>
            <a:r>
              <a:rPr lang="en-GB" u="sng" dirty="0" err="1">
                <a:solidFill>
                  <a:srgbClr val="0070C0"/>
                </a:solidFill>
                <a:latin typeface="Arial" pitchFamily="34" charset="0"/>
                <a:cs typeface="Arial" pitchFamily="34" charset="0"/>
              </a:rPr>
              <a:t>Facebook</a:t>
            </a:r>
            <a:r>
              <a:rPr lang="en-GB" b="0" dirty="0">
                <a:solidFill>
                  <a:srgbClr val="0070C0"/>
                </a:solidFill>
                <a:latin typeface="Arial" pitchFamily="34" charset="0"/>
                <a:cs typeface="Arial" pitchFamily="34" charset="0"/>
              </a:rPr>
              <a:t>, </a:t>
            </a:r>
            <a:r>
              <a:rPr lang="en-GB" u="sng" dirty="0">
                <a:solidFill>
                  <a:srgbClr val="0070C0"/>
                </a:solidFill>
                <a:latin typeface="Arial" pitchFamily="34" charset="0"/>
                <a:cs typeface="Arial" pitchFamily="34" charset="0"/>
              </a:rPr>
              <a:t>LinkedIn</a:t>
            </a:r>
            <a:r>
              <a:rPr lang="en-GB" b="0" dirty="0">
                <a:solidFill>
                  <a:srgbClr val="0070C0"/>
                </a:solidFill>
                <a:latin typeface="Arial" pitchFamily="34" charset="0"/>
                <a:cs typeface="Arial" pitchFamily="34" charset="0"/>
              </a:rPr>
              <a:t>, </a:t>
            </a:r>
            <a:endParaRPr lang="ar-JO" b="0" dirty="0">
              <a:solidFill>
                <a:srgbClr val="0070C0"/>
              </a:solidFill>
              <a:latin typeface="Arial" pitchFamily="34" charset="0"/>
              <a:cs typeface="Arial" pitchFamily="34" charset="0"/>
            </a:endParaRPr>
          </a:p>
          <a:p>
            <a:pPr marL="457200" indent="-457200" algn="just">
              <a:buClr>
                <a:schemeClr val="tx2"/>
              </a:buClr>
              <a:buFont typeface="+mj-lt"/>
              <a:buAutoNum type="arabicPeriod" startAt="2"/>
            </a:pPr>
            <a:r>
              <a:rPr lang="ar-EG" b="0" dirty="0">
                <a:solidFill>
                  <a:schemeClr val="tx2"/>
                </a:solidFill>
                <a:latin typeface="Arial" pitchFamily="34" charset="0"/>
                <a:cs typeface="Arial" pitchFamily="34" charset="0"/>
              </a:rPr>
              <a:t>مواقع </a:t>
            </a:r>
            <a:r>
              <a:rPr lang="ar-JO" b="0" dirty="0">
                <a:solidFill>
                  <a:schemeClr val="tx2"/>
                </a:solidFill>
                <a:latin typeface="Arial" pitchFamily="34" charset="0"/>
                <a:cs typeface="Arial" pitchFamily="34" charset="0"/>
              </a:rPr>
              <a:t>الدعم والبحث عن التمويل:  </a:t>
            </a:r>
            <a:r>
              <a:rPr lang="ar-JO" b="0" dirty="0">
                <a:latin typeface="Arial" pitchFamily="34" charset="0"/>
                <a:cs typeface="Arial" pitchFamily="34" charset="0"/>
              </a:rPr>
              <a:t>اذا كنت تود القيام بمشروع معين ولا تملك الموارد الكافية، فيمكنك الذهاب لأحد هذه المواقع وتقديم مشروعك وفكرته وإذا تمت الموافقة عليه ستحصل على الدعم المناسب. من الأمثلة عليه</a:t>
            </a:r>
            <a:r>
              <a:rPr lang="en-GB" u="sng" dirty="0">
                <a:solidFill>
                  <a:srgbClr val="0070C0"/>
                </a:solidFill>
                <a:latin typeface="Arial" pitchFamily="34" charset="0"/>
                <a:cs typeface="Arial" pitchFamily="34" charset="0"/>
              </a:rPr>
              <a:t>Causes</a:t>
            </a:r>
            <a:r>
              <a:rPr lang="en-GB" b="0" dirty="0">
                <a:solidFill>
                  <a:srgbClr val="0070C0"/>
                </a:solidFill>
                <a:latin typeface="Arial" pitchFamily="34" charset="0"/>
                <a:cs typeface="Arial" pitchFamily="34" charset="0"/>
              </a:rPr>
              <a:t> </a:t>
            </a:r>
            <a:r>
              <a:rPr lang="ar-JO" b="0" dirty="0">
                <a:solidFill>
                  <a:srgbClr val="0070C0"/>
                </a:solidFill>
                <a:latin typeface="Arial" pitchFamily="34" charset="0"/>
                <a:cs typeface="Arial" pitchFamily="34" charset="0"/>
              </a:rPr>
              <a:t>، </a:t>
            </a:r>
            <a:r>
              <a:rPr lang="ar-JO" b="0" dirty="0">
                <a:latin typeface="Arial" pitchFamily="34" charset="0"/>
                <a:cs typeface="Arial" pitchFamily="34" charset="0"/>
              </a:rPr>
              <a:t>وفي الأردن موقع مشهور هو </a:t>
            </a:r>
            <a:r>
              <a:rPr lang="en-US" u="sng" dirty="0">
                <a:solidFill>
                  <a:srgbClr val="0070C0"/>
                </a:solidFill>
                <a:latin typeface="Arial" pitchFamily="34" charset="0"/>
                <a:cs typeface="Arial" pitchFamily="34" charset="0"/>
              </a:rPr>
              <a:t>Oasis</a:t>
            </a:r>
            <a:r>
              <a:rPr lang="ar-JO" u="sng" dirty="0">
                <a:solidFill>
                  <a:srgbClr val="0070C0"/>
                </a:solidFill>
                <a:latin typeface="Arial" pitchFamily="34" charset="0"/>
                <a:cs typeface="Arial" pitchFamily="34" charset="0"/>
              </a:rPr>
              <a:t> </a:t>
            </a:r>
            <a:endParaRPr lang="en-GB" b="0" dirty="0">
              <a:solidFill>
                <a:srgbClr val="0070C0"/>
              </a:solidFill>
              <a:latin typeface="Arial" pitchFamily="34" charset="0"/>
              <a:cs typeface="Arial" pitchFamily="34" charset="0"/>
            </a:endParaRPr>
          </a:p>
          <a:p>
            <a:pPr algn="just"/>
            <a:endParaRPr lang="ar-JO" u="sng" dirty="0"/>
          </a:p>
          <a:p>
            <a:pPr algn="just"/>
            <a:endParaRPr lang="ar-JO" b="0" i="1" dirty="0">
              <a:latin typeface="Arial" pitchFamily="34" charset="0"/>
              <a:cs typeface="Arial" pitchFamily="34" charset="0"/>
            </a:endParaRPr>
          </a:p>
          <a:p>
            <a:pPr algn="just"/>
            <a:endParaRPr lang="en-US" dirty="0"/>
          </a:p>
        </p:txBody>
      </p:sp>
      <p:sp>
        <p:nvSpPr>
          <p:cNvPr id="4" name="Slide Number Placeholder 3"/>
          <p:cNvSpPr>
            <a:spLocks noGrp="1"/>
          </p:cNvSpPr>
          <p:nvPr>
            <p:ph type="sldNum" sz="quarter" idx="12"/>
          </p:nvPr>
        </p:nvSpPr>
        <p:spPr/>
        <p:txBody>
          <a:bodyPr/>
          <a:lstStyle/>
          <a:p>
            <a:fld id="{A85E95EA-764A-438A-AB2D-615555310C78}" type="slidenum">
              <a:rPr lang="en-GB" smtClean="0"/>
              <a:pPr/>
              <a:t>5</a:t>
            </a:fld>
            <a:endParaRPr lang="en-GB" dirty="0"/>
          </a:p>
        </p:txBody>
      </p:sp>
    </p:spTree>
    <p:extLst>
      <p:ext uri="{BB962C8B-B14F-4D97-AF65-F5344CB8AC3E}">
        <p14:creationId xmlns:p14="http://schemas.microsoft.com/office/powerpoint/2010/main" val="9233814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sz="3200" dirty="0"/>
              <a:t>أنواع شبكات التواصل الاجتماعي</a:t>
            </a:r>
            <a:endParaRPr lang="en-US" dirty="0"/>
          </a:p>
        </p:txBody>
      </p:sp>
      <p:sp>
        <p:nvSpPr>
          <p:cNvPr id="3" name="Content Placeholder 2"/>
          <p:cNvSpPr>
            <a:spLocks noGrp="1"/>
          </p:cNvSpPr>
          <p:nvPr>
            <p:ph idx="1"/>
          </p:nvPr>
        </p:nvSpPr>
        <p:spPr/>
        <p:txBody>
          <a:bodyPr>
            <a:normAutofit/>
          </a:bodyPr>
          <a:lstStyle/>
          <a:p>
            <a:pPr algn="just"/>
            <a:r>
              <a:rPr lang="ar-JO" u="sng" dirty="0"/>
              <a:t>ثانيا: مواقع التعاون والمحتوى التشاركي:</a:t>
            </a:r>
          </a:p>
          <a:p>
            <a:pPr marL="342900" indent="-342900" algn="just">
              <a:buClr>
                <a:schemeClr val="tx2"/>
              </a:buClr>
              <a:buAutoNum type="arabicPeriod"/>
            </a:pPr>
            <a:r>
              <a:rPr lang="ar-JO" b="0" dirty="0">
                <a:solidFill>
                  <a:schemeClr val="tx2"/>
                </a:solidFill>
                <a:latin typeface="Arial" pitchFamily="34" charset="0"/>
                <a:cs typeface="Arial" pitchFamily="34" charset="0"/>
              </a:rPr>
              <a:t>الويكي: </a:t>
            </a:r>
            <a:r>
              <a:rPr lang="ar-JO" b="0" dirty="0">
                <a:latin typeface="Arial" pitchFamily="34" charset="0"/>
                <a:cs typeface="Arial" pitchFamily="34" charset="0"/>
              </a:rPr>
              <a:t>وهي مواقع تمكن الأفراد من التعاون سوياً لتكوين صفحات مترابطة حول مواضيع معينة ذات محتوى تشاركي. ومن الأمثلة عليها موقع </a:t>
            </a:r>
            <a:r>
              <a:rPr lang="en-US" u="sng" dirty="0">
                <a:solidFill>
                  <a:srgbClr val="0070C0"/>
                </a:solidFill>
                <a:latin typeface="Arial" pitchFamily="34" charset="0"/>
                <a:cs typeface="Arial" pitchFamily="34" charset="0"/>
              </a:rPr>
              <a:t>Wikipedia</a:t>
            </a:r>
            <a:endParaRPr lang="en-US" b="0" dirty="0">
              <a:solidFill>
                <a:srgbClr val="0070C0"/>
              </a:solidFill>
              <a:latin typeface="Arial" pitchFamily="34" charset="0"/>
              <a:cs typeface="Arial" pitchFamily="34" charset="0"/>
            </a:endParaRPr>
          </a:p>
          <a:p>
            <a:pPr marL="342900" indent="-342900" algn="just">
              <a:buClr>
                <a:schemeClr val="tx2"/>
              </a:buClr>
              <a:buAutoNum type="arabicPeriod"/>
            </a:pPr>
            <a:r>
              <a:rPr lang="ar-EG" b="0" dirty="0">
                <a:solidFill>
                  <a:schemeClr val="tx2"/>
                </a:solidFill>
              </a:rPr>
              <a:t>مواقع إدارة الملفات وتحرير النصوص</a:t>
            </a:r>
            <a:r>
              <a:rPr lang="ar-JO" b="0" dirty="0">
                <a:solidFill>
                  <a:schemeClr val="tx2"/>
                </a:solidFill>
              </a:rPr>
              <a:t>: </a:t>
            </a:r>
            <a:r>
              <a:rPr lang="ar-JO" b="0" dirty="0"/>
              <a:t>وهي مواقع تتيح للمشتركين التعاون على تحرير النصوص والملفات وتثبيت التعديلات باسم الشخص وأوقات التعديل مثل </a:t>
            </a:r>
            <a:r>
              <a:rPr lang="en-GB" u="sng" dirty="0" err="1">
                <a:solidFill>
                  <a:srgbClr val="0070C0"/>
                </a:solidFill>
              </a:rPr>
              <a:t>Dropbox</a:t>
            </a:r>
            <a:r>
              <a:rPr lang="ar-JO" b="0" dirty="0"/>
              <a:t> و </a:t>
            </a:r>
            <a:r>
              <a:rPr lang="en-GB" u="sng" dirty="0">
                <a:solidFill>
                  <a:srgbClr val="0070C0"/>
                </a:solidFill>
              </a:rPr>
              <a:t>Google Drive</a:t>
            </a:r>
            <a:endParaRPr lang="ar-JO" u="sng" dirty="0">
              <a:solidFill>
                <a:srgbClr val="0070C0"/>
              </a:solidFill>
            </a:endParaRPr>
          </a:p>
          <a:p>
            <a:pPr marL="457200" indent="-457200" algn="just">
              <a:buFont typeface="+mj-lt"/>
              <a:buAutoNum type="arabicPeriod" startAt="3"/>
            </a:pPr>
            <a:endParaRPr lang="ar-JO" b="0" dirty="0">
              <a:solidFill>
                <a:srgbClr val="0070C0"/>
              </a:solidFill>
            </a:endParaRPr>
          </a:p>
          <a:p>
            <a:pPr marL="457200" indent="-457200" algn="just">
              <a:buClr>
                <a:schemeClr val="tx2"/>
              </a:buClr>
              <a:buFont typeface="+mj-lt"/>
              <a:buAutoNum type="arabicPeriod" startAt="2"/>
            </a:pPr>
            <a:endParaRPr lang="ar-JO" b="0" dirty="0">
              <a:solidFill>
                <a:srgbClr val="0070C0"/>
              </a:solidFill>
              <a:latin typeface="Arial" pitchFamily="34" charset="0"/>
              <a:cs typeface="Arial" pitchFamily="34" charset="0"/>
            </a:endParaRPr>
          </a:p>
          <a:p>
            <a:pPr algn="just"/>
            <a:endParaRPr lang="ar-JO" b="0" dirty="0">
              <a:solidFill>
                <a:srgbClr val="0070C0"/>
              </a:solidFill>
              <a:latin typeface="Arial" pitchFamily="34" charset="0"/>
              <a:cs typeface="Arial" pitchFamily="34" charset="0"/>
            </a:endParaRPr>
          </a:p>
          <a:p>
            <a:pPr algn="just"/>
            <a:endParaRPr lang="en-US" dirty="0"/>
          </a:p>
        </p:txBody>
      </p:sp>
      <p:sp>
        <p:nvSpPr>
          <p:cNvPr id="4" name="Slide Number Placeholder 3"/>
          <p:cNvSpPr>
            <a:spLocks noGrp="1"/>
          </p:cNvSpPr>
          <p:nvPr>
            <p:ph type="sldNum" sz="quarter" idx="12"/>
          </p:nvPr>
        </p:nvSpPr>
        <p:spPr/>
        <p:txBody>
          <a:bodyPr/>
          <a:lstStyle/>
          <a:p>
            <a:fld id="{A85E95EA-764A-438A-AB2D-615555310C78}" type="slidenum">
              <a:rPr lang="en-GB" smtClean="0"/>
              <a:pPr/>
              <a:t>6</a:t>
            </a:fld>
            <a:endParaRPr lang="en-GB" dirty="0"/>
          </a:p>
        </p:txBody>
      </p:sp>
    </p:spTree>
    <p:extLst>
      <p:ext uri="{BB962C8B-B14F-4D97-AF65-F5344CB8AC3E}">
        <p14:creationId xmlns:p14="http://schemas.microsoft.com/office/powerpoint/2010/main" val="19287844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sz="3200" dirty="0"/>
              <a:t>أنواع شبكات التواصل الاجتماعي</a:t>
            </a:r>
            <a:endParaRPr lang="en-US" dirty="0"/>
          </a:p>
        </p:txBody>
      </p:sp>
      <p:sp>
        <p:nvSpPr>
          <p:cNvPr id="3" name="Content Placeholder 2"/>
          <p:cNvSpPr>
            <a:spLocks noGrp="1"/>
          </p:cNvSpPr>
          <p:nvPr>
            <p:ph idx="1"/>
          </p:nvPr>
        </p:nvSpPr>
        <p:spPr/>
        <p:txBody>
          <a:bodyPr>
            <a:normAutofit fontScale="92500"/>
          </a:bodyPr>
          <a:lstStyle/>
          <a:p>
            <a:pPr algn="just"/>
            <a:r>
              <a:rPr lang="ar-JO" u="sng" dirty="0"/>
              <a:t>ثالثاً: مواقع الوسائط المتعددة:</a:t>
            </a:r>
          </a:p>
          <a:p>
            <a:pPr marL="457200" indent="-457200" algn="just">
              <a:buClr>
                <a:schemeClr val="tx2"/>
              </a:buClr>
              <a:buFont typeface="+mj-lt"/>
              <a:buAutoNum type="arabicPeriod"/>
            </a:pPr>
            <a:r>
              <a:rPr lang="ar-EG" b="0" dirty="0">
                <a:solidFill>
                  <a:schemeClr val="tx2"/>
                </a:solidFill>
              </a:rPr>
              <a:t>مواقع التصوير والفن</a:t>
            </a:r>
            <a:r>
              <a:rPr lang="ar-JO" b="0" dirty="0">
                <a:solidFill>
                  <a:schemeClr val="tx2"/>
                </a:solidFill>
              </a:rPr>
              <a:t>:</a:t>
            </a:r>
            <a:r>
              <a:rPr lang="ar-JO" b="0" dirty="0">
                <a:solidFill>
                  <a:srgbClr val="FF0000"/>
                </a:solidFill>
              </a:rPr>
              <a:t> </a:t>
            </a:r>
            <a:r>
              <a:rPr lang="ar-JO" b="0" dirty="0"/>
              <a:t>تتيح هذه المواقع للمستخدمين إمكانية عرض وتخزين أعمالهم الفنية كالرسومات والصور. من الأمثلة </a:t>
            </a:r>
            <a:r>
              <a:rPr lang="ar-JO" b="0" dirty="0" smtClean="0"/>
              <a:t>عليها</a:t>
            </a:r>
            <a:r>
              <a:rPr lang="en-US" sz="2100" u="sng" dirty="0" smtClean="0">
                <a:solidFill>
                  <a:srgbClr val="0070C0"/>
                </a:solidFill>
              </a:rPr>
              <a:t>Instagram</a:t>
            </a:r>
            <a:r>
              <a:rPr lang="en-GB" sz="2100" u="sng" dirty="0" smtClean="0">
                <a:solidFill>
                  <a:srgbClr val="0070C0"/>
                </a:solidFill>
              </a:rPr>
              <a:t>, </a:t>
            </a:r>
            <a:r>
              <a:rPr lang="en-GB" sz="2100" u="sng" dirty="0">
                <a:solidFill>
                  <a:srgbClr val="0070C0"/>
                </a:solidFill>
              </a:rPr>
              <a:t>Pinterest </a:t>
            </a:r>
          </a:p>
          <a:p>
            <a:pPr marL="457200" indent="-457200" algn="just">
              <a:buClr>
                <a:schemeClr val="tx2"/>
              </a:buClr>
              <a:buFont typeface="+mj-lt"/>
              <a:buAutoNum type="arabicPeriod" startAt="2"/>
            </a:pPr>
            <a:r>
              <a:rPr lang="ar-EG" b="0" dirty="0">
                <a:solidFill>
                  <a:schemeClr val="tx2"/>
                </a:solidFill>
              </a:rPr>
              <a:t>مواقع مشاركة الفيديو والبث المباشر</a:t>
            </a:r>
            <a:r>
              <a:rPr lang="ar-JO" b="0" dirty="0">
                <a:solidFill>
                  <a:schemeClr val="tx2"/>
                </a:solidFill>
              </a:rPr>
              <a:t>: </a:t>
            </a:r>
            <a:r>
              <a:rPr lang="ar-JO" b="0" dirty="0"/>
              <a:t>تتيح هذه </a:t>
            </a:r>
            <a:r>
              <a:rPr lang="ar-EG" b="0" dirty="0"/>
              <a:t>المواقع </a:t>
            </a:r>
            <a:r>
              <a:rPr lang="ar-JO" b="0" dirty="0"/>
              <a:t>إمكانية </a:t>
            </a:r>
            <a:r>
              <a:rPr lang="ar-EG" b="0" dirty="0"/>
              <a:t>إيجاد العديد من مقاطع الفيديو المرئية وتقييمها، كما تقدم معظم هذه المواقع خدمة مشاركتها على ال</a:t>
            </a:r>
            <a:r>
              <a:rPr lang="ar-JO" b="0" dirty="0"/>
              <a:t>م</a:t>
            </a:r>
            <a:r>
              <a:rPr lang="ar-EG" b="0" dirty="0"/>
              <a:t>واقع الإجتماعية الآخرى حتى يتمكن أصدقائك من التعرف عليها وإعادة نشرها على شبكتهم الخاصة، ويمكنك إضافتها لمدونتك مباشرة</a:t>
            </a:r>
            <a:r>
              <a:rPr lang="ar-JO" b="0" dirty="0"/>
              <a:t>. من الأمثلة عليها </a:t>
            </a:r>
            <a:r>
              <a:rPr lang="en-US" b="0" dirty="0">
                <a:solidFill>
                  <a:srgbClr val="0070C0"/>
                </a:solidFill>
              </a:rPr>
              <a:t> </a:t>
            </a:r>
            <a:r>
              <a:rPr lang="en-US" u="sng" dirty="0">
                <a:solidFill>
                  <a:srgbClr val="0070C0"/>
                </a:solidFill>
              </a:rPr>
              <a:t>YouTube</a:t>
            </a:r>
            <a:r>
              <a:rPr lang="en-US" b="0" dirty="0">
                <a:solidFill>
                  <a:srgbClr val="0070C0"/>
                </a:solidFill>
              </a:rPr>
              <a:t>, </a:t>
            </a:r>
            <a:r>
              <a:rPr lang="en-US" u="sng" dirty="0">
                <a:solidFill>
                  <a:srgbClr val="0070C0"/>
                </a:solidFill>
              </a:rPr>
              <a:t>Dailymotion</a:t>
            </a:r>
            <a:endParaRPr lang="ar-JO" u="sng" dirty="0">
              <a:solidFill>
                <a:srgbClr val="0070C0"/>
              </a:solidFill>
            </a:endParaRPr>
          </a:p>
          <a:p>
            <a:pPr marL="457200" indent="-457200" algn="just">
              <a:buClr>
                <a:schemeClr val="tx2"/>
              </a:buClr>
              <a:buFont typeface="+mj-lt"/>
              <a:buAutoNum type="arabicPeriod" startAt="3"/>
            </a:pPr>
            <a:r>
              <a:rPr lang="ar-EG" b="0" dirty="0">
                <a:solidFill>
                  <a:schemeClr val="tx2"/>
                </a:solidFill>
              </a:rPr>
              <a:t>مواقع مشاركة المقاطع الصوتية والموسيقى</a:t>
            </a:r>
            <a:r>
              <a:rPr lang="ar-JO" b="0" dirty="0">
                <a:solidFill>
                  <a:schemeClr val="tx2"/>
                </a:solidFill>
              </a:rPr>
              <a:t>: </a:t>
            </a:r>
            <a:r>
              <a:rPr lang="ar-EG" b="0" dirty="0"/>
              <a:t>بإستخدام هذه النوعية من المواقع يمكنك مشاركة الآخرين المقاطع الصوتية والموسيقى، كما يمكن الموسيقيين من نشر إبداعاتهم الموسيقية والتعرف على رأي الجمهور فيها، كما تمنحهم فرصة إستكشافها من قبل شركات الإنتاج الفني. كما أن بعض هذه المواقع يقدم خدمة راديو على الإنترنت حيث يمكنك تحديد نوعية الموسيقى أو البرامج التي تود الإستماع لها</a:t>
            </a:r>
            <a:r>
              <a:rPr lang="ar-JO" b="0" dirty="0"/>
              <a:t>. من الأمثلة عليها</a:t>
            </a:r>
            <a:r>
              <a:rPr lang="en-GB" b="0" dirty="0">
                <a:solidFill>
                  <a:srgbClr val="0070C0"/>
                </a:solidFill>
              </a:rPr>
              <a:t> </a:t>
            </a:r>
            <a:r>
              <a:rPr lang="en-GB" sz="2100" u="sng" dirty="0" err="1">
                <a:solidFill>
                  <a:srgbClr val="0070C0"/>
                </a:solidFill>
              </a:rPr>
              <a:t>Anghami</a:t>
            </a:r>
            <a:r>
              <a:rPr lang="en-GB" b="0" dirty="0">
                <a:solidFill>
                  <a:srgbClr val="0070C0"/>
                </a:solidFill>
              </a:rPr>
              <a:t>, </a:t>
            </a:r>
            <a:r>
              <a:rPr lang="en-US" sz="2100" u="sng" dirty="0" err="1">
                <a:solidFill>
                  <a:srgbClr val="0070C0"/>
                </a:solidFill>
              </a:rPr>
              <a:t>SoundCloud</a:t>
            </a:r>
            <a:endParaRPr lang="en-US" sz="2100" u="sng" dirty="0">
              <a:solidFill>
                <a:srgbClr val="0070C0"/>
              </a:solidFill>
            </a:endParaRPr>
          </a:p>
          <a:p>
            <a:pPr algn="just">
              <a:buClr>
                <a:schemeClr val="tx2"/>
              </a:buClr>
            </a:pPr>
            <a:endParaRPr lang="en-US" u="sng" dirty="0"/>
          </a:p>
        </p:txBody>
      </p:sp>
      <p:sp>
        <p:nvSpPr>
          <p:cNvPr id="4" name="Slide Number Placeholder 3"/>
          <p:cNvSpPr>
            <a:spLocks noGrp="1"/>
          </p:cNvSpPr>
          <p:nvPr>
            <p:ph type="sldNum" sz="quarter" idx="12"/>
          </p:nvPr>
        </p:nvSpPr>
        <p:spPr/>
        <p:txBody>
          <a:bodyPr/>
          <a:lstStyle/>
          <a:p>
            <a:fld id="{A85E95EA-764A-438A-AB2D-615555310C78}" type="slidenum">
              <a:rPr lang="en-GB" smtClean="0"/>
              <a:pPr/>
              <a:t>7</a:t>
            </a:fld>
            <a:endParaRPr lang="en-GB" dirty="0"/>
          </a:p>
        </p:txBody>
      </p:sp>
    </p:spTree>
    <p:extLst>
      <p:ext uri="{BB962C8B-B14F-4D97-AF65-F5344CB8AC3E}">
        <p14:creationId xmlns:p14="http://schemas.microsoft.com/office/powerpoint/2010/main" val="30017956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sz="3200" dirty="0"/>
              <a:t>أنواع شبكات التواصل الاجتماعي</a:t>
            </a:r>
            <a:endParaRPr lang="en-US" dirty="0"/>
          </a:p>
        </p:txBody>
      </p:sp>
      <p:sp>
        <p:nvSpPr>
          <p:cNvPr id="3" name="Content Placeholder 2"/>
          <p:cNvSpPr>
            <a:spLocks noGrp="1"/>
          </p:cNvSpPr>
          <p:nvPr>
            <p:ph idx="1"/>
          </p:nvPr>
        </p:nvSpPr>
        <p:spPr/>
        <p:txBody>
          <a:bodyPr>
            <a:normAutofit/>
          </a:bodyPr>
          <a:lstStyle/>
          <a:p>
            <a:pPr algn="just"/>
            <a:r>
              <a:rPr lang="ar-JO" u="sng" dirty="0"/>
              <a:t>رابعاً: مواقع الرأي واستعراض السلع:</a:t>
            </a:r>
          </a:p>
          <a:p>
            <a:pPr marL="342900" indent="-342900" algn="just">
              <a:buClr>
                <a:schemeClr val="tx2"/>
              </a:buClr>
              <a:buAutoNum type="arabicPeriod"/>
            </a:pPr>
            <a:r>
              <a:rPr lang="ar-JO" b="0" dirty="0">
                <a:solidFill>
                  <a:schemeClr val="tx2"/>
                </a:solidFill>
              </a:rPr>
              <a:t>استعراض</a:t>
            </a:r>
            <a:r>
              <a:rPr lang="ar-EG" b="0" dirty="0">
                <a:solidFill>
                  <a:schemeClr val="tx2"/>
                </a:solidFill>
              </a:rPr>
              <a:t> السلع</a:t>
            </a:r>
            <a:r>
              <a:rPr lang="ar-JO" b="0" dirty="0">
                <a:solidFill>
                  <a:schemeClr val="tx2"/>
                </a:solidFill>
              </a:rPr>
              <a:t>: </a:t>
            </a:r>
            <a:r>
              <a:rPr lang="ar-JO" b="0" dirty="0"/>
              <a:t>إذا كنت تود شراء سلعة جديدة وتريد الاطلاع على آراء الناس حول هذه السلعة أو المنتج فيمكنك الذهاب إلى واحد من هذه المواقع. توفر هذه المواقع آراء الخبراء بالسلع وتعطي أمثلة واقعية من تجارب أشخاص معينين. من الأمثلة عليها: </a:t>
            </a:r>
            <a:r>
              <a:rPr lang="en-US" u="sng" dirty="0" err="1">
                <a:solidFill>
                  <a:srgbClr val="0070C0"/>
                </a:solidFill>
              </a:rPr>
              <a:t>Ebay</a:t>
            </a:r>
            <a:r>
              <a:rPr lang="en-US" b="0" dirty="0"/>
              <a:t>, </a:t>
            </a:r>
            <a:r>
              <a:rPr lang="en-US" u="sng" dirty="0">
                <a:solidFill>
                  <a:srgbClr val="0070C0"/>
                </a:solidFill>
              </a:rPr>
              <a:t>Amazon</a:t>
            </a:r>
            <a:r>
              <a:rPr lang="en-GB" b="0" dirty="0">
                <a:solidFill>
                  <a:srgbClr val="0070C0"/>
                </a:solidFill>
              </a:rPr>
              <a:t> </a:t>
            </a:r>
            <a:endParaRPr lang="ar-JO" u="sng" dirty="0">
              <a:solidFill>
                <a:srgbClr val="0070C0"/>
              </a:solidFill>
            </a:endParaRPr>
          </a:p>
          <a:p>
            <a:pPr marL="342900" indent="-342900" algn="just">
              <a:buClr>
                <a:schemeClr val="tx2"/>
              </a:buClr>
              <a:buFontTx/>
              <a:buAutoNum type="arabicPeriod"/>
            </a:pPr>
            <a:r>
              <a:rPr lang="ar-EG" b="0" dirty="0">
                <a:solidFill>
                  <a:schemeClr val="tx2"/>
                </a:solidFill>
              </a:rPr>
              <a:t>الأسئلة والأجوبة </a:t>
            </a:r>
            <a:r>
              <a:rPr lang="ar-JO" b="0" dirty="0" smtClean="0">
                <a:solidFill>
                  <a:schemeClr val="tx2"/>
                </a:solidFill>
              </a:rPr>
              <a:t>: </a:t>
            </a:r>
            <a:r>
              <a:rPr lang="ar-JO" b="0" dirty="0"/>
              <a:t>هذه المواقع تتيح للمستخدمين طرح اسئلتهم وتتم الإجابة عليها من قبل آخرين لهم دراية بالموضوع. ويمكن متابعة سؤال تم طرحه من أشخاص آخرين للاستفادة. من الأمثلة عليها</a:t>
            </a:r>
            <a:r>
              <a:rPr lang="en-US" u="sng" dirty="0">
                <a:solidFill>
                  <a:srgbClr val="0070C0"/>
                </a:solidFill>
              </a:rPr>
              <a:t>Ask.com</a:t>
            </a:r>
            <a:r>
              <a:rPr lang="en-US" b="0" dirty="0">
                <a:solidFill>
                  <a:srgbClr val="0070C0"/>
                </a:solidFill>
              </a:rPr>
              <a:t> </a:t>
            </a:r>
            <a:endParaRPr lang="ar-JO" u="sng" dirty="0">
              <a:solidFill>
                <a:srgbClr val="0070C0"/>
              </a:solidFill>
            </a:endParaRPr>
          </a:p>
          <a:p>
            <a:pPr marL="342900" indent="-342900" algn="just">
              <a:buClr>
                <a:schemeClr val="tx2"/>
              </a:buClr>
            </a:pPr>
            <a:r>
              <a:rPr lang="ar-JO" b="0" dirty="0">
                <a:solidFill>
                  <a:srgbClr val="0070C0"/>
                </a:solidFill>
              </a:rPr>
              <a:t> </a:t>
            </a:r>
          </a:p>
        </p:txBody>
      </p:sp>
      <p:sp>
        <p:nvSpPr>
          <p:cNvPr id="4" name="Slide Number Placeholder 3"/>
          <p:cNvSpPr>
            <a:spLocks noGrp="1"/>
          </p:cNvSpPr>
          <p:nvPr>
            <p:ph type="sldNum" sz="quarter" idx="12"/>
          </p:nvPr>
        </p:nvSpPr>
        <p:spPr/>
        <p:txBody>
          <a:bodyPr/>
          <a:lstStyle/>
          <a:p>
            <a:fld id="{A85E95EA-764A-438A-AB2D-615555310C78}" type="slidenum">
              <a:rPr lang="en-GB" smtClean="0"/>
              <a:pPr/>
              <a:t>8</a:t>
            </a:fld>
            <a:endParaRPr lang="en-GB" dirty="0"/>
          </a:p>
        </p:txBody>
      </p:sp>
    </p:spTree>
    <p:extLst>
      <p:ext uri="{BB962C8B-B14F-4D97-AF65-F5344CB8AC3E}">
        <p14:creationId xmlns:p14="http://schemas.microsoft.com/office/powerpoint/2010/main" val="38947173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sz="3200" dirty="0"/>
              <a:t>أنواع شبكات التواصل الاجتماعي</a:t>
            </a:r>
            <a:endParaRPr lang="en-US" dirty="0"/>
          </a:p>
        </p:txBody>
      </p:sp>
      <p:sp>
        <p:nvSpPr>
          <p:cNvPr id="3" name="Content Placeholder 2"/>
          <p:cNvSpPr>
            <a:spLocks noGrp="1"/>
          </p:cNvSpPr>
          <p:nvPr>
            <p:ph idx="1"/>
          </p:nvPr>
        </p:nvSpPr>
        <p:spPr/>
        <p:txBody>
          <a:bodyPr>
            <a:normAutofit/>
          </a:bodyPr>
          <a:lstStyle/>
          <a:p>
            <a:pPr algn="just"/>
            <a:r>
              <a:rPr lang="ar-JO" u="sng" dirty="0"/>
              <a:t>خامساً: مواقع الترفيه الاجتماعي</a:t>
            </a:r>
          </a:p>
          <a:p>
            <a:pPr marL="342900" indent="-342900" algn="just">
              <a:buClr>
                <a:schemeClr val="tx2"/>
              </a:buClr>
              <a:buFontTx/>
              <a:buAutoNum type="arabicPeriod"/>
            </a:pPr>
            <a:r>
              <a:rPr lang="ar-JO" b="0" dirty="0">
                <a:solidFill>
                  <a:schemeClr val="tx2"/>
                </a:solidFill>
              </a:rPr>
              <a:t>العالم الافتراضي: </a:t>
            </a:r>
            <a:r>
              <a:rPr lang="ar-EG" b="0" dirty="0"/>
              <a:t>يمكنك في العالم الإفتراضي إنشاء ما يسمى بالشخصية الرمزية</a:t>
            </a:r>
            <a:r>
              <a:rPr lang="ar-JO" b="0" dirty="0"/>
              <a:t> </a:t>
            </a:r>
            <a:r>
              <a:rPr lang="en-US" b="0" dirty="0"/>
              <a:t>(avatar)</a:t>
            </a:r>
            <a:r>
              <a:rPr lang="ar-EG" b="0" dirty="0"/>
              <a:t> </a:t>
            </a:r>
            <a:r>
              <a:rPr lang="ar-JO" b="0" dirty="0"/>
              <a:t>ا</a:t>
            </a:r>
            <a:r>
              <a:rPr lang="ar-EG" b="0" dirty="0"/>
              <a:t>لخاصة بك في عالم تقابل فيه العديد من الشخصيات المختلفة التي قد تعكس أو لا تعكس شخصيات منشئيها الحقيقيي</a:t>
            </a:r>
            <a:r>
              <a:rPr lang="ar-JO" b="0" dirty="0"/>
              <a:t>ن</a:t>
            </a:r>
            <a:r>
              <a:rPr lang="ar-EG" b="0" dirty="0"/>
              <a:t>. يمكنك أيضاً التواصل والتحدث بالصوت مع أي من الشخصيات المتواجدة في تلك العوالم كما بإمكانك شراء وبيع سلع وممتلكات على هذه العوالم</a:t>
            </a:r>
            <a:r>
              <a:rPr lang="ar-JO" b="0" dirty="0"/>
              <a:t>. من الأمثلة عليها: </a:t>
            </a:r>
            <a:r>
              <a:rPr lang="en-GB" u="sng" dirty="0">
                <a:solidFill>
                  <a:srgbClr val="0070C0"/>
                </a:solidFill>
              </a:rPr>
              <a:t>Second Life</a:t>
            </a:r>
            <a:endParaRPr lang="ar-JO" u="sng" dirty="0">
              <a:solidFill>
                <a:srgbClr val="0070C0"/>
              </a:solidFill>
            </a:endParaRPr>
          </a:p>
          <a:p>
            <a:pPr marL="342900" indent="-342900" algn="just">
              <a:buClr>
                <a:schemeClr val="tx2"/>
              </a:buClr>
              <a:buFontTx/>
              <a:buAutoNum type="arabicPeriod"/>
            </a:pPr>
            <a:r>
              <a:rPr lang="ar-JO" b="0" dirty="0">
                <a:solidFill>
                  <a:schemeClr val="tx2"/>
                </a:solidFill>
              </a:rPr>
              <a:t>مشاركة الألعاب </a:t>
            </a:r>
            <a:r>
              <a:rPr lang="ar-EG" b="0" dirty="0">
                <a:solidFill>
                  <a:schemeClr val="tx2"/>
                </a:solidFill>
              </a:rPr>
              <a:t>ال</a:t>
            </a:r>
            <a:r>
              <a:rPr lang="ar-JO" b="0" dirty="0">
                <a:solidFill>
                  <a:schemeClr val="tx2"/>
                </a:solidFill>
              </a:rPr>
              <a:t>ا</a:t>
            </a:r>
            <a:r>
              <a:rPr lang="ar-EG" b="0" dirty="0">
                <a:solidFill>
                  <a:schemeClr val="tx2"/>
                </a:solidFill>
              </a:rPr>
              <a:t>جتماعية</a:t>
            </a:r>
            <a:r>
              <a:rPr lang="ar-JO" b="0" dirty="0">
                <a:solidFill>
                  <a:schemeClr val="tx2"/>
                </a:solidFill>
              </a:rPr>
              <a:t>: </a:t>
            </a:r>
            <a:r>
              <a:rPr lang="ar-EG" b="0" dirty="0"/>
              <a:t>تعتمد فكرة هذه المواقع على مشاركة الآخرين على شبكتك ال</a:t>
            </a:r>
            <a:r>
              <a:rPr lang="ar-JO" b="0" dirty="0"/>
              <a:t>ا</a:t>
            </a:r>
            <a:r>
              <a:rPr lang="ar-EG" b="0" dirty="0"/>
              <a:t>جتماعية </a:t>
            </a:r>
            <a:r>
              <a:rPr lang="ar-JO" b="0" dirty="0"/>
              <a:t>أ</a:t>
            </a:r>
            <a:r>
              <a:rPr lang="ar-EG" b="0" dirty="0"/>
              <a:t>لعاب تتطلب العديد من اللاعبين على الشبكة</a:t>
            </a:r>
            <a:r>
              <a:rPr lang="en-US" b="0" dirty="0"/>
              <a:t>.</a:t>
            </a:r>
            <a:r>
              <a:rPr lang="ar-JO" b="0" dirty="0"/>
              <a:t> من الأمثلة عليها: </a:t>
            </a:r>
            <a:r>
              <a:rPr lang="en-US" u="sng" dirty="0" err="1">
                <a:solidFill>
                  <a:srgbClr val="0070C0"/>
                </a:solidFill>
              </a:rPr>
              <a:t>Miniclip</a:t>
            </a:r>
            <a:endParaRPr lang="ar-JO" b="0" dirty="0">
              <a:solidFill>
                <a:srgbClr val="0070C0"/>
              </a:solidFill>
            </a:endParaRPr>
          </a:p>
        </p:txBody>
      </p:sp>
      <p:sp>
        <p:nvSpPr>
          <p:cNvPr id="4" name="Slide Number Placeholder 3"/>
          <p:cNvSpPr>
            <a:spLocks noGrp="1"/>
          </p:cNvSpPr>
          <p:nvPr>
            <p:ph type="sldNum" sz="quarter" idx="12"/>
          </p:nvPr>
        </p:nvSpPr>
        <p:spPr/>
        <p:txBody>
          <a:bodyPr/>
          <a:lstStyle/>
          <a:p>
            <a:fld id="{A85E95EA-764A-438A-AB2D-615555310C78}" type="slidenum">
              <a:rPr lang="en-GB" smtClean="0"/>
              <a:pPr/>
              <a:t>9</a:t>
            </a:fld>
            <a:endParaRPr lang="en-GB" dirty="0"/>
          </a:p>
        </p:txBody>
      </p:sp>
    </p:spTree>
    <p:extLst>
      <p:ext uri="{BB962C8B-B14F-4D97-AF65-F5344CB8AC3E}">
        <p14:creationId xmlns:p14="http://schemas.microsoft.com/office/powerpoint/2010/main" val="127965583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9952</TotalTime>
  <Words>2462</Words>
  <Application>Microsoft Office PowerPoint</Application>
  <PresentationFormat>On-screen Show (4:3)</PresentationFormat>
  <Paragraphs>185</Paragraphs>
  <Slides>28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Arial Black</vt:lpstr>
      <vt:lpstr>Calibri</vt:lpstr>
      <vt:lpstr>Tahoma</vt:lpstr>
      <vt:lpstr>Times New Roman</vt:lpstr>
      <vt:lpstr>Essential</vt:lpstr>
      <vt:lpstr>مقدمة Introduction</vt:lpstr>
      <vt:lpstr>تعريف شبكات التواصل الاجتماعي</vt:lpstr>
      <vt:lpstr>تاريخ شبكات التواصل الاجتماعي the history of social networks</vt:lpstr>
      <vt:lpstr>أنواع شبكات التواصل الاجتماعي</vt:lpstr>
      <vt:lpstr>أنواع شبكات التواصل الاجتماعي</vt:lpstr>
      <vt:lpstr>أنواع شبكات التواصل الاجتماعي</vt:lpstr>
      <vt:lpstr>أنواع شبكات التواصل الاجتماعي</vt:lpstr>
      <vt:lpstr>أنواع شبكات التواصل الاجتماعي</vt:lpstr>
      <vt:lpstr>أنواع شبكات التواصل الاجتماعي</vt:lpstr>
      <vt:lpstr>مميزات الشبكات الاجتماعية</vt:lpstr>
      <vt:lpstr>إيجابيات وسلبيات شبكات التواصل الاجتماعي</vt:lpstr>
      <vt:lpstr>إيجابيات وسلبيات شبكات التواصل الاجتماعي</vt:lpstr>
      <vt:lpstr>القضايا المتعلقة باستخدام مواقع التواصل الاجتماعي</vt:lpstr>
      <vt:lpstr>الجرائم الالكترونية</vt:lpstr>
      <vt:lpstr>أنواع الجرائم الالكترونية</vt:lpstr>
      <vt:lpstr>أنواع الجرائم الالكترونية</vt:lpstr>
      <vt:lpstr>الخصوصية على شبكات التواصل الاجتماعي</vt:lpstr>
      <vt:lpstr>طرق وأدوات لحماية الخصوصية في شبكات التواصل الإجتماعي</vt:lpstr>
      <vt:lpstr>إحصائيات عن شبكات التواصل الاجتماعي</vt:lpstr>
      <vt:lpstr>حقائق واقعية عن شبكات التواصل الاجتماعي</vt:lpstr>
      <vt:lpstr>أسئلة للنقاش</vt:lpstr>
      <vt:lpstr>نصائح حول استخدام مواقع التواصل الاجتماعي</vt:lpstr>
      <vt:lpstr>نصائح حول استخدام مواقع التواصل الاجتماعي</vt:lpstr>
      <vt:lpstr>نصائح حول استخدام مواقع التواصل الاجتماعي</vt:lpstr>
      <vt:lpstr>نصائح حول استخدام مواقع التواصل الاجتماعي</vt:lpstr>
      <vt:lpstr>نصوص بعض المواد من قانون الجرائم الالكترونية الاردني رقم 27 لسنة 2015</vt:lpstr>
      <vt:lpstr>نصوص بعض المواد من قانون الجرائم الالكترونية الاردني رقم 27 لسنة 2015</vt:lpstr>
      <vt:lpstr>نصوص بعض المواد من قانون الجرائم الالكترونية الاردني رقم 27 لسنة 2015</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networks skills 0731101 (1)</dc:title>
  <dc:creator>ola</dc:creator>
  <cp:lastModifiedBy>Enas Al-Naffar</cp:lastModifiedBy>
  <cp:revision>463</cp:revision>
  <dcterms:created xsi:type="dcterms:W3CDTF">2015-02-28T12:48:04Z</dcterms:created>
  <dcterms:modified xsi:type="dcterms:W3CDTF">2019-03-10T10:13:46Z</dcterms:modified>
</cp:coreProperties>
</file>